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60" r:id="rId2"/>
    <p:sldId id="386" r:id="rId3"/>
    <p:sldId id="341" r:id="rId4"/>
    <p:sldId id="319" r:id="rId5"/>
    <p:sldId id="268" r:id="rId6"/>
    <p:sldId id="355" r:id="rId7"/>
    <p:sldId id="266" r:id="rId8"/>
    <p:sldId id="362" r:id="rId9"/>
    <p:sldId id="259" r:id="rId10"/>
    <p:sldId id="269" r:id="rId11"/>
    <p:sldId id="363" r:id="rId12"/>
    <p:sldId id="267" r:id="rId13"/>
    <p:sldId id="262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285" r:id="rId25"/>
    <p:sldId id="374" r:id="rId26"/>
    <p:sldId id="375" r:id="rId27"/>
    <p:sldId id="354" r:id="rId28"/>
    <p:sldId id="376" r:id="rId29"/>
    <p:sldId id="301" r:id="rId30"/>
    <p:sldId id="377" r:id="rId31"/>
    <p:sldId id="378" r:id="rId32"/>
    <p:sldId id="379" r:id="rId33"/>
    <p:sldId id="387" r:id="rId34"/>
    <p:sldId id="298" r:id="rId35"/>
    <p:sldId id="380" r:id="rId36"/>
    <p:sldId id="300" r:id="rId37"/>
    <p:sldId id="270" r:id="rId38"/>
    <p:sldId id="303" r:id="rId39"/>
    <p:sldId id="381" r:id="rId40"/>
    <p:sldId id="382" r:id="rId41"/>
    <p:sldId id="322" r:id="rId42"/>
    <p:sldId id="385" r:id="rId43"/>
    <p:sldId id="284" r:id="rId44"/>
    <p:sldId id="276" r:id="rId45"/>
    <p:sldId id="384" r:id="rId46"/>
    <p:sldId id="310" r:id="rId47"/>
    <p:sldId id="328" r:id="rId48"/>
    <p:sldId id="343" r:id="rId49"/>
    <p:sldId id="312" r:id="rId50"/>
    <p:sldId id="311" r:id="rId51"/>
    <p:sldId id="309" r:id="rId52"/>
    <p:sldId id="320" r:id="rId53"/>
    <p:sldId id="308" r:id="rId54"/>
    <p:sldId id="305" r:id="rId55"/>
    <p:sldId id="314" r:id="rId56"/>
    <p:sldId id="345" r:id="rId57"/>
    <p:sldId id="329" r:id="rId58"/>
    <p:sldId id="348" r:id="rId59"/>
    <p:sldId id="338" r:id="rId60"/>
    <p:sldId id="349" r:id="rId61"/>
    <p:sldId id="330" r:id="rId62"/>
    <p:sldId id="351" r:id="rId63"/>
    <p:sldId id="350" r:id="rId64"/>
    <p:sldId id="333" r:id="rId65"/>
    <p:sldId id="356" r:id="rId66"/>
    <p:sldId id="306" r:id="rId67"/>
    <p:sldId id="313" r:id="rId68"/>
    <p:sldId id="315" r:id="rId69"/>
    <p:sldId id="316" r:id="rId70"/>
    <p:sldId id="302" r:id="rId71"/>
    <p:sldId id="325" r:id="rId72"/>
    <p:sldId id="360" r:id="rId73"/>
    <p:sldId id="388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DE2CB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6" autoAdjust="0"/>
    <p:restoredTop sz="91204" autoAdjust="0"/>
  </p:normalViewPr>
  <p:slideViewPr>
    <p:cSldViewPr>
      <p:cViewPr varScale="1">
        <p:scale>
          <a:sx n="177" d="100"/>
          <a:sy n="177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F2ED5-65FB-2544-85CB-33E9A393B8B9}" type="datetimeFigureOut">
              <a:rPr lang="en-US" smtClean="0"/>
              <a:t>12/22/13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D27D7-BBB8-0345-BAC1-3585085C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61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41F832-CEC8-C342-BFD3-120D91CE29C9}" type="datetimeFigureOut">
              <a:rPr lang="en-US"/>
              <a:pPr/>
              <a:t>12/22/13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376EDF-1CF7-A047-9B6E-FCF98D8DE3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66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F86A91E-E566-674F-BC45-D6FBB451431D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4FB9462-5134-B94D-B63A-FA263EE8D73C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10B7171-245F-F44E-A645-3E26AA94437C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9F3C334-2D9A-A54F-A18E-DC04B7E35957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C3BDF07-0E91-544F-8DB7-F876F476410B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7142F8B-01F7-8B4F-8761-F7848FF74752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BDA5CB4-841F-A947-AC05-5FE42C22F1AC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6665118-2859-EE4C-B245-11E58BD440C8}" type="slidenum">
              <a:rPr lang="en-US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5138099-0C96-7D4E-8333-8086A42BD701}" type="slidenum">
              <a:rPr lang="en-US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71119D-3250-A849-9D05-533B00F695A4}" type="datetime1">
              <a:rPr lang="en-US"/>
              <a:pPr/>
              <a:t>12/22/13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C6328-3FA8-FB4E-9FB1-A299891BD2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9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E638B-22F3-BB40-9A4E-DC065C1A4281}" type="datetime1">
              <a:rPr lang="en-US"/>
              <a:pPr/>
              <a:t>12/22/13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5C601-60B0-2B46-BBC8-8E29509663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2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78E8D7-1296-3940-91B1-85BC4C02C836}" type="datetime1">
              <a:rPr lang="en-US"/>
              <a:pPr/>
              <a:t>12/22/13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E36C5-21E1-7641-A184-88F8365B20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1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73726C-1419-1143-8BEF-FE1F4A7A43E3}" type="datetime1">
              <a:rPr lang="en-US"/>
              <a:pPr/>
              <a:t>12/22/13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400CD05C-82D0-1F40-AEB6-E719B39BCB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3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A4C48-1E6D-984C-AB68-F8665E3D8F4B}" type="datetime1">
              <a:rPr lang="en-US"/>
              <a:pPr/>
              <a:t>12/22/13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053A0-2DCA-CC4B-AC4F-9D8DC1A9EF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7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3254F5-627D-CA41-8BB3-5F7EB41FDAD2}" type="datetime1">
              <a:rPr lang="en-US"/>
              <a:pPr/>
              <a:t>12/22/13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39304-62A7-F64C-8D04-F0C363C07C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8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CC399F-8BB1-FD42-88DE-2E747B3A4856}" type="datetime1">
              <a:rPr lang="en-US"/>
              <a:pPr/>
              <a:t>12/22/13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0D607-964D-9246-8B8F-D5204A31E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6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F69F96-BE47-6F4D-B3B3-3DB6D468B9BC}" type="datetime1">
              <a:rPr lang="en-US"/>
              <a:pPr/>
              <a:t>12/22/13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42FEB-320C-124A-B149-D485D8AAC0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8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65A932-BDFE-7B49-936F-D7A5F414713C}" type="datetime1">
              <a:rPr lang="en-US"/>
              <a:pPr/>
              <a:t>12/22/13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84A4B-F219-9A4E-82EC-A79433CEE0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1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3CF80D-E0B2-A84E-BF85-E057C87EACBB}" type="datetime1">
              <a:rPr lang="en-US"/>
              <a:pPr/>
              <a:t>12/22/13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EB24B-0868-164F-8582-2A8F263489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3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37C2C-1F7F-0345-9002-1A31FCB80525}" type="datetime1">
              <a:rPr lang="en-US"/>
              <a:pPr/>
              <a:t>12/22/13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260A5-32E1-9F46-99D5-044171B77C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4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036B4F1-7A1A-FA4A-AB06-38DA12607F24}" type="datetime1">
              <a:rPr lang="en-US"/>
              <a:pPr/>
              <a:t>12/22/13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37F3332-10AF-CD4A-9C52-4C33DCC57E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35D11B0-E333-DA4B-B1A9-0436CF02285F}" type="slidenum">
              <a:rPr lang="en-US" sz="2400">
                <a:solidFill>
                  <a:schemeClr val="bg1"/>
                </a:solidFill>
              </a:rPr>
              <a:pPr/>
              <a:t>1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100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29600"/>
              </a:tblGrid>
              <a:tr h="544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Elders and living creatures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  4:4-8</a:t>
                      </a:r>
                      <a:endParaRPr lang="en-US" sz="2400" dirty="0"/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Lead in worship  4:8-11; 5:9-10,14;</a:t>
                      </a:r>
                      <a:r>
                        <a:rPr lang="en-US" sz="2400" baseline="0" dirty="0" smtClean="0"/>
                        <a:t> 7:11-12; 11:16-18; 19:4</a:t>
                      </a:r>
                      <a:endParaRPr lang="en-US" sz="2400" dirty="0"/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Communicate with John  5:5; 7:13-17</a:t>
                      </a:r>
                      <a:endParaRPr lang="en-US" sz="2400" dirty="0"/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Prayers of saints</a:t>
                      </a:r>
                      <a:r>
                        <a:rPr lang="en-US" sz="2400" baseline="0" dirty="0" smtClean="0"/>
                        <a:t> 5:8</a:t>
                      </a:r>
                      <a:endParaRPr lang="en-US" sz="2400" dirty="0"/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Calling for action 6:1-8; 15:7</a:t>
                      </a:r>
                      <a:endParaRPr lang="en-US" sz="2400" dirty="0"/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Present in heaven 14:3</a:t>
                      </a:r>
                      <a:endParaRPr lang="en-US" sz="2400" dirty="0"/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8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F1CEEAD-C48D-CC4E-97FE-57118B9C7C15}" type="slidenum">
              <a:rPr lang="en-US" sz="2400">
                <a:solidFill>
                  <a:schemeClr val="bg1"/>
                </a:solidFill>
              </a:rPr>
              <a:pPr/>
              <a:t>10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34750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6400"/>
                <a:gridCol w="914400"/>
                <a:gridCol w="1828800"/>
              </a:tblGrid>
              <a:tr h="39627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people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2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Every tribe and tongue and people and nation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5:9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Purchased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Every nation and all tribes and peoples and tongues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7:9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Celebration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Many peoples and nations and tongues and kings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10:11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Judgment 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Peoples and tribes and tongues and nations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11:9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Gloating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Every tribe and people and tongue and nation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13:7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Under beast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Every nation and tribe and tongue and people 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14:6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Judgment </a:t>
                      </a: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Peoples and multitudes and nations and tongues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17:15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World 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2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5A6705F-1376-B948-B342-18B8210BE172}" type="slidenum">
              <a:rPr lang="en-US" sz="2400">
                <a:solidFill>
                  <a:srgbClr val="FFFFFF"/>
                </a:solidFill>
              </a:rPr>
              <a:pPr/>
              <a:t>11</a:t>
            </a:fld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229600" cy="5985511"/>
        </p:xfrm>
        <a:graphic>
          <a:graphicData uri="http://schemas.openxmlformats.org/drawingml/2006/table">
            <a:tbl>
              <a:tblPr/>
              <a:tblGrid>
                <a:gridCol w="3962400"/>
                <a:gridCol w="4267200"/>
              </a:tblGrid>
              <a:tr h="14652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Horses (Zechariah 1:7-15; 6:1-8)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From Zechariah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Ø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Belong to God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Ø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Reconnaissance mission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Ø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Calm God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Spirit by  executing judgment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2651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Parallels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Ø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Lamb breaks seal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Ø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Living creature: Come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Ø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Colored horse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Ø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Rider had bow, scales, name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Ø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Given crown, sword, authority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Ø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Purpose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Ø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Location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sp>
        <p:nvSpPr>
          <p:cNvPr id="17423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FD21EE1-25E7-BE41-9C81-2F8AD018BEC4}" type="slidenum">
              <a:rPr lang="en-US" sz="2400">
                <a:solidFill>
                  <a:schemeClr val="bg1"/>
                </a:solidFill>
              </a:rPr>
              <a:pPr/>
              <a:t>12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8595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48400"/>
                <a:gridCol w="1981200"/>
              </a:tblGrid>
              <a:tr h="7010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Staple Crops: Grain, Wine, Oil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741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Your grain, your new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wine and your oil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Deut 7:13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Your grain and your new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wine and your oil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Deut 11:14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12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Your grain or new wine or oil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Deut 12:17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12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No grain, new wine, or oil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Deut 28:51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12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Grain, wine and oil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Chron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32:28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12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Grain, wine and oil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Neh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13:12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12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The grain, the new wine and the oil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Hosea 2:8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12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To the grain, to the new wine and to the oil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Hosea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2:22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699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The grain is ruined, the new wine dries up, fresh oil fails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Joel 1:10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12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Grain, new wine and oil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Joel 2:19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12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On the grain, on the new wine, on the oil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Hag 1:11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7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84B4078-6849-E64C-9BAC-E7B8F15602FC}" type="slidenum">
              <a:rPr lang="en-US" sz="2400">
                <a:solidFill>
                  <a:schemeClr val="bg1"/>
                </a:solidFill>
              </a:rPr>
              <a:pPr/>
              <a:t>13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D9943B3-9DFC-B945-AA6C-913C3ECF0F71}" type="slidenum">
              <a:rPr lang="en-US" sz="2400">
                <a:solidFill>
                  <a:srgbClr val="FFFFFF"/>
                </a:solidFill>
              </a:rPr>
              <a:pPr/>
              <a:t>14</a:t>
            </a:fld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2"/>
          <p:cNvGraphicFramePr>
            <a:graphicFrameLocks/>
          </p:cNvGraphicFramePr>
          <p:nvPr/>
        </p:nvGraphicFramePr>
        <p:xfrm>
          <a:off x="457200" y="1524000"/>
          <a:ext cx="8229600" cy="50293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19600"/>
                <a:gridCol w="3810000"/>
              </a:tblGrid>
              <a:tr h="4572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Time references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Soon take place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1:1; 22:6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time is near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1:3; 22:10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 ten days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2:10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 am coming quickly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2:16; 3:10; 22:7,12,20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A little while longer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6:11; 17:10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Delay no longer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10:6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42 months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11:2, etc.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Short time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12:12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The hour to reap has come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14:15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Do not seal up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22:10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76200"/>
          <a:ext cx="8229600" cy="35051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2200"/>
                <a:gridCol w="5867400"/>
              </a:tblGrid>
              <a:tr h="43317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Use of judgment figures in other passages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34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Earthquake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Ps 18:7; Isa 29:6; </a:t>
                      </a:r>
                      <a:r>
                        <a:rPr lang="en-US" sz="1800" dirty="0" err="1" smtClean="0"/>
                        <a:t>Jer</a:t>
                      </a:r>
                      <a:r>
                        <a:rPr lang="en-US" sz="1800" dirty="0" smtClean="0"/>
                        <a:t> 10:10; Joel 2:10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3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Sun black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Isa 13:10; 50;3; Ezek 32:7; Joel 2:10,31; Amos 8:9; Matt 24:29; Mark 13:24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Moon blood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Isa 13:10; Ezek 32:7; Joel 2:10,31; Matt 24:29; Mark 13:24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Stars fall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Isa 13:10; Matt 24:29; Mark 13:25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Sky splits apart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Isa 34:4; Matt 24:29; Mark 13:25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3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Mountains</a:t>
                      </a:r>
                      <a:r>
                        <a:rPr lang="en-US" sz="1800" baseline="0" dirty="0" smtClean="0"/>
                        <a:t> and islands moved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Ps</a:t>
                      </a:r>
                      <a:r>
                        <a:rPr lang="en-US" sz="1800" baseline="0" dirty="0" smtClean="0"/>
                        <a:t> 18:7; Isa 13;13; </a:t>
                      </a:r>
                      <a:r>
                        <a:rPr lang="en-US" sz="1800" baseline="0" dirty="0" err="1" smtClean="0"/>
                        <a:t>Jer</a:t>
                      </a:r>
                      <a:r>
                        <a:rPr lang="en-US" sz="1800" baseline="0" dirty="0" smtClean="0"/>
                        <a:t> 4:24; Ezek 26:15,18; </a:t>
                      </a:r>
                      <a:r>
                        <a:rPr lang="en-US" sz="1800" baseline="0" dirty="0" err="1" smtClean="0"/>
                        <a:t>Mic</a:t>
                      </a:r>
                      <a:r>
                        <a:rPr lang="en-US" sz="1800" baseline="0" dirty="0" smtClean="0"/>
                        <a:t> 1;4; Nah 1:5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Anguish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Isa 2:19; 13:7-8;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Hos</a:t>
                      </a:r>
                      <a:r>
                        <a:rPr lang="en-US" sz="1800" baseline="0" dirty="0" smtClean="0"/>
                        <a:t> 10:8; Nah 1:6; </a:t>
                      </a:r>
                      <a:r>
                        <a:rPr lang="en-US" sz="1800" baseline="0" dirty="0" err="1" smtClean="0"/>
                        <a:t>Lk</a:t>
                      </a:r>
                      <a:r>
                        <a:rPr lang="en-US" sz="1800" baseline="0" dirty="0" smtClean="0"/>
                        <a:t> 23:30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3657600"/>
          <a:ext cx="6096000" cy="31241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1600"/>
                <a:gridCol w="4724400"/>
              </a:tblGrid>
              <a:tr h="3471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Guide to passages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71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General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Ps</a:t>
                      </a:r>
                      <a:r>
                        <a:rPr lang="en-US" sz="1800" baseline="0" dirty="0" smtClean="0"/>
                        <a:t> 18; Isa 50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Nations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Isa 34; </a:t>
                      </a:r>
                      <a:r>
                        <a:rPr lang="en-US" sz="1800" dirty="0" err="1" smtClean="0"/>
                        <a:t>Jer</a:t>
                      </a:r>
                      <a:r>
                        <a:rPr lang="en-US" sz="1800" dirty="0" smtClean="0"/>
                        <a:t> 10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Israel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Hos</a:t>
                      </a:r>
                      <a:r>
                        <a:rPr lang="en-US" sz="1800" dirty="0" smtClean="0"/>
                        <a:t> 10; Amos 8; </a:t>
                      </a:r>
                      <a:r>
                        <a:rPr lang="en-US" sz="1800" dirty="0" err="1" smtClean="0"/>
                        <a:t>Mic</a:t>
                      </a:r>
                      <a:r>
                        <a:rPr lang="en-US" sz="1800" dirty="0" smtClean="0"/>
                        <a:t> 1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Judah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Isa 2,29; </a:t>
                      </a:r>
                      <a:r>
                        <a:rPr lang="en-US" sz="1800" dirty="0" err="1" smtClean="0"/>
                        <a:t>Jer</a:t>
                      </a:r>
                      <a:r>
                        <a:rPr lang="en-US" sz="1800" dirty="0" smtClean="0"/>
                        <a:t> 4; Joel 2; Matt 24; Mark 13; </a:t>
                      </a:r>
                      <a:r>
                        <a:rPr lang="en-US" sz="1800" dirty="0" err="1" smtClean="0"/>
                        <a:t>Lk</a:t>
                      </a:r>
                      <a:r>
                        <a:rPr lang="en-US" sz="1800" dirty="0" smtClean="0"/>
                        <a:t> 23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Babylon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Isa 13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Egypt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Ezek 32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3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Tyre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Ezek 26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Nineveh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Nah 1</a:t>
                      </a:r>
                      <a:endParaRPr lang="en-US" sz="18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8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529C502-B8D2-7C48-83EA-E26CC626D72F}" type="slidenum">
              <a:rPr lang="en-US" sz="2400">
                <a:solidFill>
                  <a:srgbClr val="FFFFFF"/>
                </a:solidFill>
              </a:rPr>
              <a:pPr/>
              <a:t>15</a:t>
            </a:fld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11275"/>
          <a:ext cx="8229600" cy="54895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3962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Sons of Jacob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Tribes of Israel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144,000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Reuben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Reuben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Reuben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Simeon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Simeon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Simeon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Levi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Levi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Judah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Judah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Judah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Dan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Dan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Naphtali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Naphtali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Naphtali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Gad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Gad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Gad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Asher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Asher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Asher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Issachar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Issachar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Issachar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9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Zebulun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Zebulun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Zebulun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Joseph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Ephraim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Joseph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98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Manasseh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Manasseh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Benjamin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Benjamin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Benjamin </a:t>
                      </a:r>
                      <a:endParaRPr lang="en-US" sz="2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61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08813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86F5A95-C0C6-C045-BFE2-967B145CC005}" type="slidenum">
              <a:rPr lang="en-US" sz="2400">
                <a:solidFill>
                  <a:srgbClr val="FFFFFF"/>
                </a:solidFill>
              </a:rPr>
              <a:pPr/>
              <a:t>16</a:t>
            </a:fld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B7F972C-EC21-964F-A075-F83492973A99}" type="slidenum">
              <a:rPr lang="en-US" sz="2400">
                <a:solidFill>
                  <a:srgbClr val="FFFFFF"/>
                </a:solidFill>
              </a:rPr>
              <a:pPr/>
              <a:t>17</a:t>
            </a:fld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33400" y="1828800"/>
          <a:ext cx="8229600" cy="30167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67200"/>
                <a:gridCol w="3962400"/>
              </a:tblGrid>
              <a:tr h="45697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Christians are God's Jews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647" marB="456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265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 of "Gentiles" for non-Christians</a:t>
                      </a:r>
                      <a:endParaRPr lang="en-US" sz="2400" dirty="0"/>
                    </a:p>
                  </a:txBody>
                  <a:tcPr marT="45647" marB="456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</a:t>
                      </a:r>
                      <a:r>
                        <a:rPr lang="en-US" sz="2400" dirty="0" err="1" smtClean="0"/>
                        <a:t>Thes</a:t>
                      </a:r>
                      <a:r>
                        <a:rPr lang="en-US" sz="2400" dirty="0" smtClean="0"/>
                        <a:t> 4:5; 1 Pet 2:12; 4:3; 3 John 7</a:t>
                      </a:r>
                      <a:endParaRPr lang="en-US" sz="2400" dirty="0"/>
                    </a:p>
                  </a:txBody>
                  <a:tcPr marT="45647" marB="456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65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Holy city, new Jerusalem</a:t>
                      </a:r>
                      <a:endParaRPr lang="en-US" sz="2400" dirty="0"/>
                    </a:p>
                  </a:txBody>
                  <a:tcPr marT="45647" marB="456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Rev 3:21; 21:2,10; Gal 4:26; Heb 12:22</a:t>
                      </a:r>
                      <a:endParaRPr lang="en-US" sz="2400" dirty="0"/>
                    </a:p>
                  </a:txBody>
                  <a:tcPr marT="45647" marB="456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7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Israel of God</a:t>
                      </a:r>
                      <a:endParaRPr lang="en-US" sz="2400" dirty="0"/>
                    </a:p>
                  </a:txBody>
                  <a:tcPr marT="45647" marB="456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Gal 6:16</a:t>
                      </a:r>
                      <a:endParaRPr lang="en-US" sz="2400" dirty="0"/>
                    </a:p>
                  </a:txBody>
                  <a:tcPr marT="45647" marB="456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7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Reversal </a:t>
                      </a:r>
                      <a:endParaRPr lang="en-US" sz="2400" dirty="0"/>
                    </a:p>
                  </a:txBody>
                  <a:tcPr marT="45647" marB="456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Rev 3:9</a:t>
                      </a:r>
                      <a:endParaRPr lang="en-US" sz="2400" dirty="0"/>
                    </a:p>
                  </a:txBody>
                  <a:tcPr marT="45647" marB="456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7300"/>
        </p:xfrm>
        <a:graphic>
          <a:graphicData uri="http://schemas.openxmlformats.org/drawingml/2006/table">
            <a:tbl>
              <a:tblPr/>
              <a:tblGrid>
                <a:gridCol w="6400800"/>
                <a:gridCol w="1828800"/>
              </a:tblGrid>
              <a:tr h="3968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Texts that parallel God and Jesus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Word of God and testimony of Jesus Christ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1:2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Grace and peace from God, Holy Spirit and Jesus Christ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1:4-6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To Him who sits on the throne, and to the Lamb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5:13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From the presence of Him who sits on the throne, and from the wrath of the Lamb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6:16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Before the throne and before the Lamb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7:9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Salvation to our God … and to the Lamb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7:10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As first fruits to God and to the Lamb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14:4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Lord God the Almighty and the Lamb are its temple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21:22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Glory of God has illumined it, and its lamp is the Lamb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21:23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Coming from the throne of God and of the Lamb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22:1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The throne of God and of the Lamb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22:3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2564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D1C2770-5CE2-9B41-90CA-BC67E3ABC017}" type="slidenum">
              <a:rPr lang="en-US" sz="2400">
                <a:solidFill>
                  <a:srgbClr val="FFFFFF"/>
                </a:solidFill>
              </a:rPr>
              <a:pPr/>
              <a:t>18</a:t>
            </a:fld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25146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Fire and brimstone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Often packaged together as traditional instruments of divine punishment: Gen 19:24; Psa 11:6; Ezek 38:22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Proceed out of horses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mouths: Rev 9:17-18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Lake that burns with fire and brimstone: 19:20; 20:10; 21:8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2663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770330E-BBDA-DF4B-84ED-D9CB1F6BE23A}" type="slidenum">
              <a:rPr lang="en-US" sz="2400">
                <a:solidFill>
                  <a:srgbClr val="FFFFFF"/>
                </a:solidFill>
              </a:rPr>
              <a:pPr/>
              <a:t>19</a:t>
            </a:fld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B33961F-E5EA-D740-AD87-F68D5D510AB6}" type="slidenum">
              <a:rPr lang="en-US" sz="2400">
                <a:solidFill>
                  <a:srgbClr val="FFFFFF"/>
                </a:solidFill>
              </a:rPr>
              <a:pPr/>
              <a:t>2</a:t>
            </a:fld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90638"/>
          <a:ext cx="8153400" cy="5430520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  <a:gridCol w="1828800"/>
                <a:gridCol w="2057400"/>
              </a:tblGrid>
              <a:tr h="5842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Grace and peace from…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1. The one who is and who was and who is to come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2. The seven Spirits who are before the throne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Isaiah 11:2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3. Jesus Christ: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Who He 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Faithful witness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Firstborn from the dead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Ruler of the kings of the earth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What He did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Loves us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Released us from our sins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Made us a kingdom and priests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Praise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To Him be the glory and the dominion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448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4572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Strong angel description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Strong angel actions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9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Clothed with cloud</a:t>
                      </a:r>
                      <a:endParaRPr lang="en-US" sz="2200" dirty="0"/>
                    </a:p>
                  </a:txBody>
                  <a:tcPr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Seals seven thunders</a:t>
                      </a:r>
                      <a:endParaRPr lang="en-US" sz="2200" dirty="0"/>
                    </a:p>
                  </a:txBody>
                  <a:tcPr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9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Rainbow on his head</a:t>
                      </a:r>
                      <a:endParaRPr lang="en-US" sz="2200" dirty="0"/>
                    </a:p>
                  </a:txBody>
                  <a:tcPr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Swears delay no</a:t>
                      </a:r>
                      <a:r>
                        <a:rPr lang="en-US" sz="2200" baseline="0" dirty="0" smtClean="0"/>
                        <a:t> longer</a:t>
                      </a:r>
                      <a:endParaRPr lang="en-US" sz="2200" dirty="0"/>
                    </a:p>
                  </a:txBody>
                  <a:tcPr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9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Face like the sun</a:t>
                      </a:r>
                      <a:endParaRPr lang="en-US" sz="2200" dirty="0"/>
                    </a:p>
                  </a:txBody>
                  <a:tcPr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Has John eat book and prophecy</a:t>
                      </a:r>
                      <a:endParaRPr lang="en-US" sz="2200" dirty="0"/>
                    </a:p>
                  </a:txBody>
                  <a:tcPr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9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Feet like pillars of fire</a:t>
                      </a:r>
                      <a:endParaRPr lang="en-US" sz="2200" dirty="0"/>
                    </a:p>
                  </a:txBody>
                  <a:tcPr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9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Has little</a:t>
                      </a:r>
                      <a:r>
                        <a:rPr lang="en-US" sz="2200" baseline="0" dirty="0" smtClean="0"/>
                        <a:t> book in his hand</a:t>
                      </a:r>
                      <a:endParaRPr lang="en-US" sz="2200" dirty="0"/>
                    </a:p>
                  </a:txBody>
                  <a:tcPr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9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Straddles shore</a:t>
                      </a:r>
                      <a:endParaRPr lang="en-US" sz="2200" dirty="0"/>
                    </a:p>
                  </a:txBody>
                  <a:tcPr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9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Voice like a lion</a:t>
                      </a:r>
                      <a:endParaRPr lang="en-US" sz="2200" dirty="0"/>
                    </a:p>
                  </a:txBody>
                  <a:tcPr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7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D537716-1331-8E4B-BA59-35B3FFA550EA}" type="slidenum">
              <a:rPr lang="en-US" sz="2400">
                <a:solidFill>
                  <a:srgbClr val="FFFFFF"/>
                </a:solidFill>
              </a:rPr>
              <a:pPr/>
              <a:t>20</a:t>
            </a:fld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40432"/>
        </p:xfrm>
        <a:graphic>
          <a:graphicData uri="http://schemas.openxmlformats.org/drawingml/2006/table">
            <a:tbl>
              <a:tblPr/>
              <a:tblGrid>
                <a:gridCol w="3962400"/>
                <a:gridCol w="4267200"/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The two witnesses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Stages in their career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Identity of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Period of prophecy (3 ½ years)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1260 days (42 months)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Period of death (3 ½ days)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Beast wars against and overcomes (13:7)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Period of resurrection and ascension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Two lampstands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Two olive trees (Zech 4; Rom 11; Jer 11:16)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2869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C9C2999-759A-E24B-91A2-9F7A1DA1C358}" type="slidenum">
              <a:rPr lang="en-US" sz="2400">
                <a:solidFill>
                  <a:srgbClr val="FFFFFF"/>
                </a:solidFill>
              </a:rPr>
              <a:pPr/>
              <a:t>21</a:t>
            </a:fld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219404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651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 ½ years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42 months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Enemies assault church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11:2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1260 days 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Church protected by God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11:3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1260 days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Church protected by God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12:6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Time, times and ½ time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Church protected by God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12:4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42 months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Enemies assault church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13:5-7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3886200"/>
          <a:ext cx="6096000" cy="277177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42 months = 1260 days = time, times, and half a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Half of 7, thus incomplete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Is the short time (see chart #14 )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Contrast 3 ½ days of 11:9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Compare Dan 7:25: enemies assault God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people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Compare Dan 12:7 enemies assault God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people. (Different context, however. Cf., use of abomination of desolation in Dan 9:27 and 11:31)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2974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A1B8C3C-8B89-8245-B85F-49DD7DFFFF50}" type="slidenum">
              <a:rPr lang="en-US" sz="2400">
                <a:solidFill>
                  <a:srgbClr val="FFFFFF"/>
                </a:solidFill>
              </a:rPr>
              <a:pPr/>
              <a:t>22</a:t>
            </a:fld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229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45712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Testimony/witness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12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Reason John was exiled</a:t>
                      </a:r>
                      <a:endParaRPr lang="en-US" sz="2400" dirty="0"/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1:9</a:t>
                      </a:r>
                      <a:endParaRPr lang="en-US" sz="2400" dirty="0"/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85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Reason souls were under the altar</a:t>
                      </a:r>
                      <a:endParaRPr lang="en-US" sz="2400" dirty="0"/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6:9; 20:4</a:t>
                      </a:r>
                      <a:endParaRPr lang="en-US" sz="2400" dirty="0"/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2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Martyrs</a:t>
                      </a:r>
                      <a:endParaRPr lang="en-US" sz="2400" dirty="0"/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2:13; 17:6</a:t>
                      </a:r>
                      <a:endParaRPr lang="en-US" sz="2400" dirty="0"/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2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Dragon makes war against</a:t>
                      </a:r>
                      <a:endParaRPr lang="en-US" sz="2400" dirty="0"/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12:17</a:t>
                      </a:r>
                      <a:endParaRPr lang="en-US" sz="2400" dirty="0"/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2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Testifying about Jesus</a:t>
                      </a:r>
                      <a:endParaRPr lang="en-US" sz="2400" dirty="0"/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1:2; 12:11; 19:10; 22:16,18,20</a:t>
                      </a:r>
                      <a:endParaRPr lang="en-US" sz="2400" dirty="0"/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2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Jesus as witness</a:t>
                      </a:r>
                      <a:endParaRPr lang="en-US" sz="2400" dirty="0"/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1:5; 3:14</a:t>
                      </a:r>
                      <a:endParaRPr lang="en-US" sz="2400" dirty="0"/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2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Two witnesses</a:t>
                      </a:r>
                      <a:endParaRPr lang="en-US" sz="2400" dirty="0"/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11:3,7</a:t>
                      </a:r>
                      <a:endParaRPr lang="en-US" sz="2400" dirty="0"/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5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243B40E-8E6B-404B-AB06-87DE345E499F}" type="slidenum">
              <a:rPr lang="en-US" sz="2400">
                <a:solidFill>
                  <a:srgbClr val="FFFFFF"/>
                </a:solidFill>
              </a:rPr>
              <a:pPr/>
              <a:t>23</a:t>
            </a:fld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457200" y="1524000"/>
          <a:ext cx="8229600" cy="4343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6705600"/>
              </a:tblGrid>
              <a:tr h="8686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Intensification of judgment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4:5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Flashes of lightning and sounds and peals of thunder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8:5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Peals of thunder and sounds and flashes of lightning and an earthquake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11:19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Flashes of lightning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and sounds and peals of thunder and an earthquake and a great hailstorm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16:18-21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Flashes of lightning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and sounds and peals of thunder and worst ever earthquake and 100 lb hailstones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6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DC969D3-BF9B-0746-AB5D-94E543B2AE13}" type="slidenum">
              <a:rPr lang="en-US" sz="2400">
                <a:solidFill>
                  <a:schemeClr val="bg1"/>
                </a:solidFill>
              </a:rPr>
              <a:pPr/>
              <a:t>24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339407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064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Jesus</a:t>
                      </a:r>
                      <a:r>
                        <a:rPr kumimoji="0" lang="ja-JP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victory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His death and resurrection defeated Satan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Gen 3:15; Matt 12:28-29; Lk 10:20; Jn 12:31; 14:30; 16:11; Col 2:15; 1 Pet 3:22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Devil means slanderer; his function is to accuse men of sin and claim them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Job; Zech 3:1; Rev 12:10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Jesus made accusation against His people impossible because His death atoned for sin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Rom 8:33; Heb 2:14-15; 1 Jn 3:8; John 1:29; Rev 12:11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5105400"/>
          <a:ext cx="6096000" cy="15844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67200"/>
                <a:gridCol w="1828800"/>
              </a:tblGrid>
              <a:tr h="39608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Our victory through Jesus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653" marB="45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0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Blood of the Lamb</a:t>
                      </a:r>
                      <a:endParaRPr lang="en-US" sz="2000" dirty="0"/>
                    </a:p>
                  </a:txBody>
                  <a:tcPr marT="45653" marB="45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1:5; 5:9; 7:14</a:t>
                      </a:r>
                      <a:endParaRPr lang="en-US" sz="2000" dirty="0"/>
                    </a:p>
                  </a:txBody>
                  <a:tcPr marT="45653" marB="45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Testimony they gave</a:t>
                      </a:r>
                      <a:endParaRPr lang="en-US" sz="2000" dirty="0"/>
                    </a:p>
                  </a:txBody>
                  <a:tcPr marT="45653" marB="45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6:9; 20:4</a:t>
                      </a:r>
                      <a:endParaRPr lang="en-US" sz="2000" dirty="0"/>
                    </a:p>
                  </a:txBody>
                  <a:tcPr marT="45653" marB="45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Did not hesitate</a:t>
                      </a:r>
                      <a:r>
                        <a:rPr lang="en-US" sz="2000" baseline="0" dirty="0" smtClean="0"/>
                        <a:t> to sacrifice themselves</a:t>
                      </a:r>
                      <a:endParaRPr lang="en-US" sz="2000" dirty="0"/>
                    </a:p>
                  </a:txBody>
                  <a:tcPr marT="45653" marB="45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2:13; 6:9-11</a:t>
                      </a:r>
                      <a:endParaRPr lang="en-US" sz="2000" dirty="0"/>
                    </a:p>
                  </a:txBody>
                  <a:tcPr marT="45653" marB="45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80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7380491-831B-E64B-8460-5C4E953C5E9A}" type="slidenum">
              <a:rPr lang="en-US" sz="2400">
                <a:solidFill>
                  <a:srgbClr val="FFFFFF"/>
                </a:solidFill>
              </a:rPr>
              <a:pPr/>
              <a:t>25</a:t>
            </a:fld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27432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4572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Blood of Lamb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Released us from sin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1:5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Purchased men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5:9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Washed and</a:t>
                      </a:r>
                      <a:r>
                        <a:rPr lang="en-US" sz="2400" baseline="0" dirty="0" smtClean="0"/>
                        <a:t> whitened robes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7:14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Overcame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12:11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Slain Lamb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5:6; 13:8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81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7BA70D1-0264-1641-8F08-45EB554E2D84}" type="slidenum">
              <a:rPr lang="en-US" sz="2400">
                <a:solidFill>
                  <a:srgbClr val="FFFFFF"/>
                </a:solidFill>
              </a:rPr>
              <a:pPr/>
              <a:t>26</a:t>
            </a:fld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F35459F-2854-9D4A-8756-B42EE1BB5767}" type="slidenum">
              <a:rPr lang="en-US" sz="2400">
                <a:solidFill>
                  <a:schemeClr val="bg1"/>
                </a:solidFill>
              </a:rPr>
              <a:pPr/>
              <a:t>27</a:t>
            </a:fld>
            <a:endParaRPr lang="en-US" sz="240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19200" y="1382713"/>
          <a:ext cx="6781800" cy="5313366"/>
        </p:xfrm>
        <a:graphic>
          <a:graphicData uri="http://schemas.openxmlformats.org/drawingml/2006/table">
            <a:tbl>
              <a:tblPr/>
              <a:tblGrid>
                <a:gridCol w="6781800"/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Exodus Symbolism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Pharaoh = dragon/monster: Isa 51:9-10; Ezek 29:3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Persecution of people of God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God carried on eagles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wings: Exo 19:4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Went into the wilderness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God nourished in wilderness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Tried to kill with water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Earth swallowed the water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Wanted to return to Egypt; do we? Num 11:5-6; 14:4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362200"/>
          <a:ext cx="8229600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4572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Blasphemy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Attacks against Christians</a:t>
                      </a:r>
                      <a:endParaRPr lang="en-US" sz="2400" dirty="0"/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2:9</a:t>
                      </a:r>
                      <a:endParaRPr lang="en-US" sz="2400" dirty="0"/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Sea beast</a:t>
                      </a:r>
                      <a:endParaRPr lang="en-US" sz="2400" dirty="0"/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13:1,5,6; 17:3</a:t>
                      </a:r>
                      <a:endParaRPr lang="en-US" sz="2400" dirty="0"/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Men</a:t>
                      </a:r>
                      <a:endParaRPr lang="en-US" sz="2400" dirty="0"/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16:9,11,21</a:t>
                      </a:r>
                      <a:endParaRPr lang="en-US" sz="2400" dirty="0"/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5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94525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96D325-39FB-0B4E-8656-8AA973931032}" type="slidenum">
              <a:rPr lang="en-US" sz="2400">
                <a:solidFill>
                  <a:srgbClr val="FFFFFF"/>
                </a:solidFill>
              </a:rPr>
              <a:pPr/>
              <a:t>28</a:t>
            </a:fld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052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29600"/>
              </a:tblGrid>
              <a:tr h="5007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Parallels between sea beast and monster beast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of Daniel 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Emerges from sea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Ten horns</a:t>
                      </a:r>
                      <a:endParaRPr lang="en-US" sz="24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Blasphemous names</a:t>
                      </a:r>
                      <a:endParaRPr lang="en-US" sz="24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Combines leopard, bear,</a:t>
                      </a:r>
                      <a:r>
                        <a:rPr lang="en-US" sz="2400" baseline="0" dirty="0" smtClean="0"/>
                        <a:t> lion</a:t>
                      </a:r>
                      <a:endParaRPr lang="en-US" sz="24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Powerful</a:t>
                      </a:r>
                      <a:endParaRPr lang="en-US" sz="24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War with saints for 42 months (time,</a:t>
                      </a:r>
                      <a:r>
                        <a:rPr lang="en-US" sz="2400" baseline="0" dirty="0" smtClean="0"/>
                        <a:t> times and half a time)</a:t>
                      </a:r>
                      <a:endParaRPr lang="en-US" sz="24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8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D012B62-F2B8-6545-96CC-CC19B8151028}" type="slidenum">
              <a:rPr lang="en-US" sz="2400">
                <a:solidFill>
                  <a:schemeClr val="bg1"/>
                </a:solidFill>
              </a:rPr>
              <a:pPr/>
              <a:t>29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3771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Sevens in Revelation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Explicit 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Implicit 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Spirits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Descriptions of Jesus 1:5-6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Stars/angels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“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perseverance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”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Lampstands/churches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Praise in 5:12; 7:12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Lamps of fire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“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mark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”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Seals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“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abyss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”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Trumpets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“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Lord God the Almighty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”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Thunders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Elements in message to churches 2-3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Bowls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Groups that were terrified 6:15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822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255B972-B162-7049-8015-096ECF05FF26}" type="slidenum">
              <a:rPr lang="en-US" sz="2400">
                <a:solidFill>
                  <a:schemeClr val="bg1"/>
                </a:solidFill>
              </a:rPr>
              <a:pPr/>
              <a:t>3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0508"/>
        </p:xfrm>
        <a:graphic>
          <a:graphicData uri="http://schemas.openxmlformats.org/drawingml/2006/table">
            <a:tbl>
              <a:tblPr/>
              <a:tblGrid>
                <a:gridCol w="5486400"/>
                <a:gridCol w="2743200"/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Those who dwell on the earth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Plea to avenge saints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blood on them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6:10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They worship the sea beast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13:8, 12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Earth beast deceives them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13:14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They are drunk on the wine of Babylon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immorality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17:2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They wonder when they see the sea beast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17:8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They rejoice over demise of 2 witnesses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11:10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The two prophets tormented them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11:10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God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judgments come against them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3:10; 8:13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sp>
        <p:nvSpPr>
          <p:cNvPr id="37921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A87BEC0-90CF-2046-A864-BF4A979A898C}" type="slidenum">
              <a:rPr lang="en-US" sz="2400">
                <a:solidFill>
                  <a:srgbClr val="FFFFFF"/>
                </a:solidFill>
              </a:rPr>
              <a:pPr/>
              <a:t>30</a:t>
            </a:fld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897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10000"/>
                <a:gridCol w="4419600"/>
              </a:tblGrid>
              <a:tr h="3961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Beast amazes the whole earth (13:3)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096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144,000 are purchased from the earth</a:t>
                      </a:r>
                      <a:endParaRPr lang="en-US" sz="2000" dirty="0"/>
                    </a:p>
                  </a:txBody>
                  <a:tcPr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14:3</a:t>
                      </a:r>
                      <a:endParaRPr lang="en-US" sz="2000" dirty="0"/>
                    </a:p>
                  </a:txBody>
                  <a:tcPr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Harvest of the earth is ripe</a:t>
                      </a:r>
                      <a:endParaRPr lang="en-US" sz="2000" dirty="0"/>
                    </a:p>
                  </a:txBody>
                  <a:tcPr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14:15</a:t>
                      </a:r>
                      <a:endParaRPr lang="en-US" sz="2000" dirty="0"/>
                    </a:p>
                  </a:txBody>
                  <a:tcPr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6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Judgment of earth</a:t>
                      </a:r>
                      <a:endParaRPr lang="en-US" sz="2000" dirty="0"/>
                    </a:p>
                  </a:txBody>
                  <a:tcPr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1:7; 6:4,8,13; 7:1-3; 8:5,7; 9:1,3; 11:6; 14:16,18,19; 16:1-2</a:t>
                      </a:r>
                      <a:endParaRPr lang="en-US" sz="2000" dirty="0"/>
                    </a:p>
                  </a:txBody>
                  <a:tcPr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Great men of the earth</a:t>
                      </a:r>
                      <a:endParaRPr lang="en-US" sz="2000" dirty="0"/>
                    </a:p>
                  </a:txBody>
                  <a:tcPr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1:5; 6:15; 17:2,18;</a:t>
                      </a:r>
                      <a:r>
                        <a:rPr lang="en-US" sz="2000" baseline="0" dirty="0" smtClean="0"/>
                        <a:t> 18:3,9,11,23; 19:19</a:t>
                      </a:r>
                      <a:endParaRPr lang="en-US" sz="2000" dirty="0"/>
                    </a:p>
                  </a:txBody>
                  <a:tcPr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Babylon corrupts the earth</a:t>
                      </a:r>
                      <a:endParaRPr lang="en-US" sz="2000" dirty="0"/>
                    </a:p>
                  </a:txBody>
                  <a:tcPr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17:5; 19:2</a:t>
                      </a:r>
                      <a:endParaRPr lang="en-US" sz="2000" dirty="0"/>
                    </a:p>
                  </a:txBody>
                  <a:tcPr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Camp of battle</a:t>
                      </a:r>
                      <a:endParaRPr lang="en-US" sz="2000" dirty="0"/>
                    </a:p>
                  </a:txBody>
                  <a:tcPr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12:9,12,13; 13:11</a:t>
                      </a:r>
                      <a:endParaRPr lang="en-US" sz="2000" dirty="0"/>
                    </a:p>
                  </a:txBody>
                  <a:tcPr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6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New heavens/</a:t>
                      </a:r>
                      <a:r>
                        <a:rPr lang="en-US" sz="2000" baseline="0" dirty="0" smtClean="0"/>
                        <a:t>earth; kings converted</a:t>
                      </a:r>
                      <a:endParaRPr lang="en-US" sz="2000" dirty="0"/>
                    </a:p>
                  </a:txBody>
                  <a:tcPr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21:1,24-26</a:t>
                      </a:r>
                      <a:endParaRPr lang="en-US" sz="2000" dirty="0"/>
                    </a:p>
                  </a:txBody>
                  <a:tcPr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7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Other texts</a:t>
                      </a:r>
                      <a:endParaRPr lang="en-US" sz="2000" dirty="0"/>
                    </a:p>
                  </a:txBody>
                  <a:tcPr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5:3,6,10,13; 9:4; 10:2,5,6,8; 11:4,18; 12:4,16; 13:13; 14:6-7; 16:18; 18:1,24; 20:8,11</a:t>
                      </a:r>
                      <a:endParaRPr lang="en-US" sz="2000" dirty="0"/>
                    </a:p>
                  </a:txBody>
                  <a:tcPr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4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9ED1FAC-128C-DF46-9C9A-27B0F5551B63}" type="slidenum">
              <a:rPr lang="en-US" sz="2400">
                <a:solidFill>
                  <a:srgbClr val="FFFFFF"/>
                </a:solidFill>
              </a:rPr>
              <a:pPr/>
              <a:t>31</a:t>
            </a:fld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3387725"/>
        </p:xfrm>
        <a:graphic>
          <a:graphicData uri="http://schemas.openxmlformats.org/drawingml/2006/table">
            <a:tbl>
              <a:tblPr/>
              <a:tblGrid>
                <a:gridCol w="2971800"/>
                <a:gridCol w="2514600"/>
                <a:gridCol w="2743200"/>
              </a:tblGrid>
              <a:tr h="3968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Forehead 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Harlot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forehead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Shameless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Jer 3:3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Hard (bronze) forehead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Stubborn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Isa 48:4; Ezek 3:7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Priest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forehead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Holy to the Lord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Ex 28:38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God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word on forehead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Commitment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Ex 13:9,16; Deut 6:8; 11:18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God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seal/name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Identity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Rev 7:3; 14:1; 22:4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Satan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mark/name (14:11)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Identity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Rev 13:16; 14:9; 20:4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5029200"/>
          <a:ext cx="6096000" cy="1636713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Reflections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Forehead logo brandishes recruitment choice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Commitment; deep, inner orientation; hand is behavior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Satan wants his mark where God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word should be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3998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6CF291E-444F-5F44-BE69-1A7143082634}" type="slidenum">
              <a:rPr lang="en-US" sz="2400">
                <a:solidFill>
                  <a:srgbClr val="FFFFFF"/>
                </a:solidFill>
              </a:rPr>
              <a:pPr/>
              <a:t>32</a:t>
            </a:fld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108E489-973E-B944-B334-85FEA2580B6D}" type="slidenum">
              <a:rPr lang="en-US" sz="2400">
                <a:solidFill>
                  <a:srgbClr val="FFFFFF"/>
                </a:solidFill>
              </a:rPr>
              <a:pPr/>
              <a:t>33</a:t>
            </a:fld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49225"/>
          <a:ext cx="8153400" cy="6553199"/>
        </p:xfrm>
        <a:graphic>
          <a:graphicData uri="http://schemas.openxmlformats.org/drawingml/2006/table">
            <a:tbl>
              <a:tblPr/>
              <a:tblGrid>
                <a:gridCol w="2717800"/>
                <a:gridCol w="2540000"/>
                <a:gridCol w="2895600"/>
              </a:tblGrid>
              <a:tr h="4508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Names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God</a:t>
                      </a:r>
                      <a:r>
                        <a:rPr kumimoji="0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name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Name of God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For His name</a:t>
                      </a:r>
                      <a:r>
                        <a:rPr kumimoji="0" lang="ja-JP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sake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Hold fast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Not deny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Fear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Glorify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14:1; 22:4; 3:12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2:3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2:13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3:8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11:18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15:4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984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Jesus</a:t>
                      </a:r>
                      <a:r>
                        <a:rPr kumimoji="0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names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19:12,13,16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7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The beast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Name of beast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Number of name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Mark of name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Mother of harlots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Blasphemous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Blaspheme His name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13:17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13:17; 15:2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14:11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17:5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13:1; 17:3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13:6; 16:9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Men</a:t>
                      </a:r>
                      <a:r>
                        <a:rPr kumimoji="0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name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Not erase, but confess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Not written in book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New name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Meaning: people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3:5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13:8; 17:8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2:17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3:4; 11:13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Other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3:1,12; 6:8; 8:11; 9:11; 1:12,14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229600" cy="5273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29600"/>
              </a:tblGrid>
              <a:tr h="5182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Satan counterfeits the things of God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2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Trinity: Father/dragon plan;</a:t>
                      </a:r>
                      <a:r>
                        <a:rPr lang="en-US" sz="1800" baseline="0" dirty="0" smtClean="0"/>
                        <a:t> Christ/sea beast execute; Spirit/earth beast promote</a:t>
                      </a:r>
                      <a:endParaRPr lang="en-US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Diadems 19:12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Names 19:11-13, 16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Horns 5:6</a:t>
                      </a:r>
                      <a:endParaRPr lang="en-US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 if slain 5:6</a:t>
                      </a:r>
                      <a:endParaRPr lang="en-US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Resurrection which attracts followers</a:t>
                      </a:r>
                      <a:endParaRPr lang="en-US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Breath</a:t>
                      </a:r>
                      <a:r>
                        <a:rPr lang="en-US" sz="1800" baseline="0" dirty="0" smtClean="0"/>
                        <a:t> of life equivalent to gift of the Spirit</a:t>
                      </a:r>
                      <a:endParaRPr lang="en-US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Authority over all nations</a:t>
                      </a:r>
                      <a:endParaRPr lang="en-US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Lamb 5:6</a:t>
                      </a:r>
                      <a:endParaRPr lang="en-US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Signs, especially</a:t>
                      </a:r>
                      <a:r>
                        <a:rPr lang="en-US" sz="1800" baseline="0" dirty="0" smtClean="0"/>
                        <a:t> fire from heaven 11:5</a:t>
                      </a:r>
                      <a:endParaRPr lang="en-US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Punishment for those not marked</a:t>
                      </a:r>
                      <a:endParaRPr lang="en-US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Seal given to all, on forehead, name 9:4; 14:1 etc.</a:t>
                      </a:r>
                      <a:endParaRPr lang="en-US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Number </a:t>
                      </a:r>
                      <a:endParaRPr lang="en-US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4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686800" y="6400800"/>
            <a:ext cx="533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AE21121-65C7-D14D-B142-2BE393ECFC6A}" type="slidenum">
              <a:rPr lang="en-US" sz="2400">
                <a:solidFill>
                  <a:schemeClr val="bg1"/>
                </a:solidFill>
              </a:rPr>
              <a:pPr/>
              <a:t>34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576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7800"/>
                <a:gridCol w="2971800"/>
              </a:tblGrid>
              <a:tr h="4572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They sang a new song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 to Him a new song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Psalm 33:3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 put a new song in my mouth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Psalm 40:3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 to the Lord a</a:t>
                      </a:r>
                      <a:r>
                        <a:rPr lang="en-US" sz="2400" baseline="0" dirty="0" smtClean="0"/>
                        <a:t> new song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Psalm 96:1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 sing to the Lord a new song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Psalm 98:1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 will sing a new song to You, O God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Psalm 144:9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 to the Lord a new song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Psalm 149:1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 to the Lord a new song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Isa 42:10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6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08813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5695E16-78CD-8B4D-A9E1-6266ED89956D}" type="slidenum">
              <a:rPr lang="en-US" sz="2400">
                <a:solidFill>
                  <a:srgbClr val="FFFFFF"/>
                </a:solidFill>
              </a:rPr>
              <a:pPr/>
              <a:t>35</a:t>
            </a:fld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656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29600"/>
              </a:tblGrid>
              <a:tr h="4571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Characteristics of 144,000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1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Purchased from the earth</a:t>
                      </a:r>
                      <a:endParaRPr lang="en-US" sz="2400" dirty="0"/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85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Chaste, undefiled with women; reject ways of Jezebel, Balaam, Babylon</a:t>
                      </a:r>
                      <a:endParaRPr lang="en-US" sz="2400" dirty="0"/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1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Follow lamb wherever he goes</a:t>
                      </a:r>
                      <a:endParaRPr lang="en-US" sz="2400" dirty="0"/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1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Purchased as firstfruits</a:t>
                      </a:r>
                      <a:r>
                        <a:rPr lang="en-US" sz="2400" baseline="0" dirty="0" smtClean="0"/>
                        <a:t> (Jeremiah 2:3; James 1:18)</a:t>
                      </a: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1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lie</a:t>
                      </a:r>
                      <a:endParaRPr lang="en-US" sz="2400" dirty="0"/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1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Blameless </a:t>
                      </a:r>
                      <a:endParaRPr lang="en-US" sz="2400" dirty="0"/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7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4AF9667-F7C7-9140-9027-E03F3A159789}" type="slidenum">
              <a:rPr lang="en-US" sz="2400">
                <a:solidFill>
                  <a:schemeClr val="bg1"/>
                </a:solidFill>
              </a:rPr>
              <a:pPr/>
              <a:t>36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/>
        </p:nvGraphicFramePr>
        <p:xfrm>
          <a:off x="457200" y="1828800"/>
          <a:ext cx="8229600" cy="4111625"/>
        </p:xfrm>
        <a:graphic>
          <a:graphicData uri="http://schemas.openxmlformats.org/drawingml/2006/table">
            <a:tbl>
              <a:tblPr/>
              <a:tblGrid>
                <a:gridCol w="1447800"/>
                <a:gridCol w="4876800"/>
                <a:gridCol w="1905000"/>
              </a:tblGrid>
              <a:tr h="8223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Headlines Of Judgment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Hour of judgment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Chs 15-16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Babylon has fallen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Chs 17-18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9-11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Torment of beast</a:t>
                      </a:r>
                      <a:r>
                        <a:rPr kumimoji="0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followers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Chs 19-20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12-13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Rest for the faithful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Chs 21-22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sp>
        <p:nvSpPr>
          <p:cNvPr id="4610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8B14D3D-424A-494C-9E13-48B5EC73975B}" type="slidenum">
              <a:rPr lang="en-US" sz="2400">
                <a:solidFill>
                  <a:schemeClr val="bg1"/>
                </a:solidFill>
              </a:rPr>
              <a:pPr/>
              <a:t>37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05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5400"/>
                <a:gridCol w="1752600"/>
                <a:gridCol w="1752600"/>
                <a:gridCol w="1783080"/>
                <a:gridCol w="1645920"/>
              </a:tblGrid>
              <a:tr h="7010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Earth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Sea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Rivers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Heavens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Trumpets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Hail and fire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Volcano/blood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Meteorite/ bitter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Darkened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Two</a:t>
                      </a:r>
                      <a:r>
                        <a:rPr lang="en-US" sz="2000" b="1" baseline="0" dirty="0" smtClean="0"/>
                        <a:t> witnesses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Every plague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Turn to blood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rain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14:7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Earth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Sea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Springs of water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Heaven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Bowls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Sores</a:t>
                      </a:r>
                      <a:r>
                        <a:rPr lang="en-US" sz="2000" baseline="0" dirty="0" smtClean="0"/>
                        <a:t> on people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Blood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Blood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Scorch w fire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16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6C2FD9B-68C5-6746-9EE9-9DF70E1E019C}" type="slidenum">
              <a:rPr lang="en-US" sz="2400">
                <a:solidFill>
                  <a:schemeClr val="bg1"/>
                </a:solidFill>
              </a:rPr>
              <a:pPr/>
              <a:t>38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51753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14600"/>
                <a:gridCol w="3810000"/>
                <a:gridCol w="1905000"/>
              </a:tblGrid>
              <a:tr h="45712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Drinking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the cup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7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Tormentors of Jerusalem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Reeling;</a:t>
                      </a:r>
                      <a:r>
                        <a:rPr lang="en-US" sz="1800" baseline="0" dirty="0" smtClean="0"/>
                        <a:t> anger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Isa 51:17-23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9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All the nations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Stagger, go mad, horror</a:t>
                      </a:r>
                      <a:r>
                        <a:rPr lang="en-US" sz="1800" baseline="0" dirty="0" smtClean="0"/>
                        <a:t> and hissing, vomit, fall, rise no more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Jer</a:t>
                      </a:r>
                      <a:r>
                        <a:rPr lang="en-US" sz="1800" dirty="0" smtClean="0"/>
                        <a:t> 25:15-29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Edom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Jer</a:t>
                      </a:r>
                      <a:r>
                        <a:rPr lang="en-US" sz="1800" dirty="0" smtClean="0"/>
                        <a:t> 49:12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Edom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Naked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Lam 4:21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Judah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Laughed at, sorrow, horror,</a:t>
                      </a:r>
                      <a:r>
                        <a:rPr lang="en-US" sz="1800" baseline="0" dirty="0" smtClean="0"/>
                        <a:t> desolation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Ezek 23:31-34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Wicked man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Wrath of the Almighty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Job 21:20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Wicked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Fire, brimstone, burning wind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Psa</a:t>
                      </a:r>
                      <a:r>
                        <a:rPr lang="en-US" sz="1800" dirty="0" smtClean="0"/>
                        <a:t> 11:6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Wicked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Psa</a:t>
                      </a:r>
                      <a:r>
                        <a:rPr lang="en-US" sz="1800" dirty="0" smtClean="0"/>
                        <a:t> 75:8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Babylon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Utter</a:t>
                      </a:r>
                      <a:r>
                        <a:rPr lang="en-US" sz="1800" baseline="0" dirty="0" smtClean="0"/>
                        <a:t> disgrace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Hab</a:t>
                      </a:r>
                      <a:r>
                        <a:rPr lang="en-US" sz="1800" dirty="0" smtClean="0"/>
                        <a:t> 2:15-16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Enemies</a:t>
                      </a:r>
                      <a:r>
                        <a:rPr lang="en-US" sz="1800" baseline="0" dirty="0" smtClean="0"/>
                        <a:t> of Judah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Reeling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Zech 12:2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Jesus 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Mark 10:38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Jesus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Mark 14:36</a:t>
                      </a:r>
                      <a:endParaRPr lang="en-US" sz="18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2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BACEF4C-86A6-1C4C-B178-80C0CB52A0CE}" type="slidenum">
              <a:rPr lang="en-US" sz="2400">
                <a:solidFill>
                  <a:srgbClr val="FFFFFF"/>
                </a:solidFill>
              </a:rPr>
              <a:pPr/>
              <a:t>39</a:t>
            </a:fld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51212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48400"/>
                <a:gridCol w="1981200"/>
              </a:tblGrid>
              <a:tr h="45725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He is coming with the clouds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30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Lord is riding on</a:t>
                      </a:r>
                      <a:r>
                        <a:rPr lang="en-US" sz="2400" baseline="0" dirty="0" smtClean="0"/>
                        <a:t> a swift cloud and is about to come to Egypt</a:t>
                      </a:r>
                      <a:endParaRPr lang="en-US" sz="2400" dirty="0"/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Isa 19:1</a:t>
                      </a:r>
                      <a:endParaRPr lang="en-US" sz="2400" dirty="0"/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88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They will</a:t>
                      </a:r>
                      <a:r>
                        <a:rPr lang="en-US" sz="2400" baseline="0" dirty="0" smtClean="0"/>
                        <a:t> see the Son of Man coming on the clouds of the sky</a:t>
                      </a:r>
                      <a:endParaRPr lang="en-US" sz="2400" dirty="0"/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Matt 24:30; Mark 13:24; Luke 21:27</a:t>
                      </a:r>
                      <a:endParaRPr lang="en-US" sz="2400" dirty="0"/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5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 else I am coming to you</a:t>
                      </a:r>
                      <a:endParaRPr lang="en-US" sz="2400" dirty="0"/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Rev</a:t>
                      </a:r>
                      <a:r>
                        <a:rPr lang="en-US" sz="2400" baseline="0" dirty="0" smtClean="0"/>
                        <a:t> 2:5</a:t>
                      </a:r>
                      <a:endParaRPr lang="en-US" sz="2400" dirty="0"/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5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 else I am coming to you</a:t>
                      </a:r>
                      <a:endParaRPr lang="en-US" sz="2400" dirty="0"/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Rev 2:16</a:t>
                      </a:r>
                      <a:endParaRPr lang="en-US" sz="2400" dirty="0"/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5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 will come like a</a:t>
                      </a:r>
                      <a:r>
                        <a:rPr lang="en-US" sz="2400" baseline="0" dirty="0" smtClean="0"/>
                        <a:t> thief</a:t>
                      </a:r>
                      <a:endParaRPr lang="en-US" sz="2400" dirty="0"/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Rev 3:3</a:t>
                      </a:r>
                      <a:endParaRPr lang="en-US" sz="2400" dirty="0"/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5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 am coming quickly</a:t>
                      </a:r>
                      <a:endParaRPr lang="en-US" sz="2400" dirty="0"/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Rev 3:11</a:t>
                      </a:r>
                      <a:endParaRPr lang="en-US" sz="2400" dirty="0"/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 am coming quickly</a:t>
                      </a:r>
                      <a:endParaRPr lang="en-US" sz="2400" dirty="0"/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Rev 22:7, 12,20</a:t>
                      </a:r>
                      <a:endParaRPr lang="en-US" sz="2400" dirty="0"/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4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335E725-CD47-BB4C-817B-49D0911EFD01}" type="slidenum">
              <a:rPr lang="en-US" sz="2400">
                <a:solidFill>
                  <a:schemeClr val="bg1"/>
                </a:solidFill>
              </a:rPr>
              <a:pPr/>
              <a:t>4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2194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4570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 rest day and night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14:11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660" marB="45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04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Day and night</a:t>
                      </a:r>
                      <a:endParaRPr lang="en-US" sz="2400" dirty="0"/>
                    </a:p>
                  </a:txBody>
                  <a:tcPr marT="45660" marB="45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Praise to God 4:8</a:t>
                      </a:r>
                      <a:endParaRPr lang="en-US" sz="2400" dirty="0"/>
                    </a:p>
                  </a:txBody>
                  <a:tcPr marT="45660" marB="45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4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660" marB="45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Serve God in heaven 7:15</a:t>
                      </a:r>
                      <a:endParaRPr lang="en-US" sz="2400" dirty="0"/>
                    </a:p>
                  </a:txBody>
                  <a:tcPr marT="45660" marB="45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77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People of God</a:t>
                      </a:r>
                      <a:endParaRPr lang="en-US" sz="2400" dirty="0"/>
                    </a:p>
                  </a:txBody>
                  <a:tcPr marT="45660" marB="45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 months of torture, then rest 14:13</a:t>
                      </a:r>
                      <a:endParaRPr lang="en-US" sz="2400" dirty="0"/>
                    </a:p>
                  </a:txBody>
                  <a:tcPr marT="45660" marB="45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19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84760ED-CC1B-534D-A5F7-24BA67DC4B09}" type="slidenum">
              <a:rPr lang="en-US" sz="2400">
                <a:solidFill>
                  <a:srgbClr val="FFFFFF"/>
                </a:solidFill>
              </a:rPr>
              <a:pPr/>
              <a:t>40</a:t>
            </a:fld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576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4572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Outline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of Judgment against the enemy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Headlines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14:6-13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Introductory summary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14:14-20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Execution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15-16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Fall of Babylon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17:1-19:10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Fall of beasts 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19:11-21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Fall of dragon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20:1-10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Judgment</a:t>
                      </a:r>
                      <a:r>
                        <a:rPr lang="en-US" sz="2400" baseline="0" dirty="0" smtClean="0"/>
                        <a:t> of beast worshipers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19:21;</a:t>
                      </a:r>
                      <a:r>
                        <a:rPr lang="en-US" sz="2400" baseline="0" dirty="0" smtClean="0"/>
                        <a:t> 20:11-15</a:t>
                      </a:r>
                      <a:endParaRPr lang="en-US" sz="24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3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3560C55-0C91-C140-8418-498D2014EE89}" type="slidenum">
              <a:rPr lang="en-US" sz="2400">
                <a:solidFill>
                  <a:schemeClr val="bg1"/>
                </a:solidFill>
              </a:rPr>
              <a:pPr/>
              <a:t>41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2590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6477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John always sees the thing and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then the one sitting on it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Throne</a:t>
                      </a:r>
                      <a:endParaRPr lang="en-US" sz="2400" dirty="0"/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4:2,4</a:t>
                      </a:r>
                      <a:endParaRPr lang="en-US" sz="2400" dirty="0"/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6:1-8; 9:17</a:t>
                      </a:r>
                      <a:r>
                        <a:rPr lang="en-US" sz="2400" baseline="0" dirty="0" smtClean="0"/>
                        <a:t>; 19:11</a:t>
                      </a:r>
                      <a:endParaRPr lang="en-US" sz="2400" dirty="0"/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Cloud</a:t>
                      </a:r>
                      <a:endParaRPr lang="en-US" sz="2400" dirty="0"/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14:14</a:t>
                      </a:r>
                      <a:endParaRPr lang="en-US" sz="2400" dirty="0"/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4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76DCA4D-E359-F04D-964F-C57BB999C127}" type="slidenum">
              <a:rPr lang="en-US" sz="2400">
                <a:solidFill>
                  <a:srgbClr val="FFFFFF"/>
                </a:solidFill>
              </a:rPr>
              <a:pPr/>
              <a:t>42</a:t>
            </a:fld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52689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3600"/>
                <a:gridCol w="2819400"/>
                <a:gridCol w="3276600"/>
              </a:tblGrid>
              <a:tr h="4701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Revelation: Answer to prayers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006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3 main prayer events</a:t>
                      </a:r>
                      <a:endParaRPr lang="en-US" sz="1800" b="1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5:8; 6:9-11; 8:3-5</a:t>
                      </a:r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7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Later</a:t>
                      </a:r>
                      <a:r>
                        <a:rPr lang="en-US" sz="1800" b="1" baseline="0" dirty="0" smtClean="0"/>
                        <a:t> references</a:t>
                      </a:r>
                      <a:endParaRPr lang="en-US" sz="1800" b="1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Golden bowls full</a:t>
                      </a:r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15:7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7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Souls under altar</a:t>
                      </a:r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20:4-6</a:t>
                      </a:r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69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Judge and avenge our blood</a:t>
                      </a:r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16:5-7; 18:20,24</a:t>
                      </a:r>
                      <a:r>
                        <a:rPr lang="en-US" sz="1800" smtClean="0"/>
                        <a:t>; 19:2 (also 8:8-9; 11:6; 14:20; 16:3-6; 19:13)</a:t>
                      </a:r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7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Rest a little while longer</a:t>
                      </a:r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12:12; plus</a:t>
                      </a:r>
                      <a:r>
                        <a:rPr lang="en-US" sz="1800" baseline="0" dirty="0" smtClean="0"/>
                        <a:t> 42 month time</a:t>
                      </a:r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7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Altar</a:t>
                      </a:r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9:13; 14:18</a:t>
                      </a:r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7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Smoke going up</a:t>
                      </a:r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9:2-3;</a:t>
                      </a:r>
                      <a:r>
                        <a:rPr lang="en-US" sz="1800" baseline="0" dirty="0" smtClean="0"/>
                        <a:t> 14:11; 19:3</a:t>
                      </a:r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7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Earthquake as answer</a:t>
                      </a:r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6:12; 8:3-5; 11:13,19; 12:18</a:t>
                      </a:r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7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Immediate</a:t>
                      </a:r>
                      <a:r>
                        <a:rPr lang="en-US" sz="1800" baseline="0" dirty="0" smtClean="0"/>
                        <a:t> answers</a:t>
                      </a:r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6:12-17; 8:5</a:t>
                      </a:r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29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21DBE9A-FA60-3E45-8C8D-DF7C359013C9}" type="slidenum">
              <a:rPr lang="en-US" sz="2400">
                <a:solidFill>
                  <a:schemeClr val="bg1"/>
                </a:solidFill>
              </a:rPr>
              <a:pPr/>
              <a:t>43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381000" y="152400"/>
          <a:ext cx="8382000" cy="4500566"/>
        </p:xfrm>
        <a:graphic>
          <a:graphicData uri="http://schemas.openxmlformats.org/drawingml/2006/table">
            <a:tbl>
              <a:tblPr/>
              <a:tblGrid>
                <a:gridCol w="1784350"/>
                <a:gridCol w="6597650"/>
              </a:tblGrid>
              <a:tr h="6429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Trumpets/Bowls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Earth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Sea to blood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Rivers and springs of water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Sun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Abyss/Throne of beast…darkened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Euphrates and army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4800600"/>
          <a:ext cx="6096000" cy="19161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6000"/>
              </a:tblGrid>
              <a:tr h="5181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Contrasts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9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*    1/3  Vs. Total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9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*    Successive  Vs. Cumulative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9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*    Interlude  Vs. No interlude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4311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A1DD20F-0CF8-7848-819C-092D7C563C18}" type="slidenum">
              <a:rPr lang="en-US" sz="2400">
                <a:solidFill>
                  <a:schemeClr val="bg1"/>
                </a:solidFill>
              </a:rPr>
              <a:pPr/>
              <a:t>44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942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1200"/>
                <a:gridCol w="4191000"/>
                <a:gridCol w="2057400"/>
              </a:tblGrid>
              <a:tr h="42674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Exodus symbolism (Rev 15-16)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674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Revelation</a:t>
                      </a:r>
                      <a:endParaRPr lang="en-US" sz="2200" b="1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Detail</a:t>
                      </a:r>
                      <a:endParaRPr lang="en-US" sz="2200" b="1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Exodus</a:t>
                      </a:r>
                      <a:endParaRPr lang="en-US" sz="2200" b="1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2674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15:1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Plagues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7-12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4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15:3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Song of Moses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15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4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15:5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Tabernacle of testimony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38:21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4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15:8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Smoke fills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40:34-35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4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16:2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Sore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9:8-17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4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16:3-4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Sea to blood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7:14-25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4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16:9,11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Refused to repent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7-10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4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16:12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River dried up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14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4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16:18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Worst</a:t>
                      </a:r>
                      <a:r>
                        <a:rPr lang="en-US" sz="2200" baseline="0" dirty="0" smtClean="0"/>
                        <a:t> ever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9:18; 10:6; 11:6</a:t>
                      </a:r>
                      <a:endParaRPr lang="en-US" sz="22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3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F832F0F-144C-D340-A1DA-FF1C4D9BC83E}" type="slidenum">
              <a:rPr lang="en-US" sz="2400">
                <a:solidFill>
                  <a:srgbClr val="FFFFFF"/>
                </a:solidFill>
              </a:rPr>
              <a:pPr/>
              <a:t>45</a:t>
            </a:fld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466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6000"/>
                <a:gridCol w="3962400"/>
                <a:gridCol w="1981200"/>
              </a:tblGrid>
              <a:tr h="45722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The mouth reveals the character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2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Christ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Sword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1:16; 19:15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2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144,000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lie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14:5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2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Two witnesses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Fire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11:5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2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Horses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Fire,</a:t>
                      </a:r>
                      <a:r>
                        <a:rPr lang="en-US" sz="2400" baseline="0" dirty="0" smtClean="0"/>
                        <a:t> smoke, brimstone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9:17-19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2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Dragon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</a:t>
                      </a:r>
                      <a:r>
                        <a:rPr lang="en-US" sz="2400" baseline="0" dirty="0" smtClean="0"/>
                        <a:t> like a river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12:15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2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Sea beast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Arrogant words, blasphemies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13:5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2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Earth beast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Dragon speech (mouth</a:t>
                      </a:r>
                      <a:r>
                        <a:rPr lang="en-US" sz="2400" baseline="0" dirty="0" smtClean="0"/>
                        <a:t> not mentioned)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13:11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2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Diabolical triumvirate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 unclean spirits/frogs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16:13</a:t>
                      </a: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CC3B58C-089A-0A47-8D57-590A2BCDC4E9}" type="slidenum">
              <a:rPr lang="en-US" sz="2400">
                <a:solidFill>
                  <a:schemeClr val="bg1"/>
                </a:solidFill>
              </a:rPr>
              <a:pPr/>
              <a:t>46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35671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2600"/>
                <a:gridCol w="3124200"/>
                <a:gridCol w="3352800"/>
              </a:tblGrid>
              <a:tr h="45732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Immorality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32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Balaam</a:t>
                      </a:r>
                      <a:endParaRPr lang="en-US" sz="2400" b="1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Promoted immorality</a:t>
                      </a:r>
                      <a:endParaRPr lang="en-US" sz="24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2:14-15</a:t>
                      </a:r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CB"/>
                    </a:solidFill>
                  </a:tcPr>
                </a:tc>
              </a:tr>
              <a:tr h="45732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Jezebel</a:t>
                      </a:r>
                      <a:endParaRPr lang="en-US" sz="2400" b="1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Promoted immorality</a:t>
                      </a:r>
                      <a:endParaRPr lang="en-US" sz="24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2:20-22</a:t>
                      </a:r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2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Babylon</a:t>
                      </a:r>
                      <a:endParaRPr lang="en-US" sz="2400" b="1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Harlot</a:t>
                      </a:r>
                      <a:endParaRPr lang="en-US" sz="24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17:1,5,15-16;</a:t>
                      </a:r>
                      <a:r>
                        <a:rPr lang="en-US" sz="2400" baseline="0" dirty="0" smtClean="0"/>
                        <a:t> 19:2</a:t>
                      </a:r>
                      <a:endParaRPr lang="en-US" sz="24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CB"/>
                    </a:solidFill>
                  </a:tcPr>
                </a:tc>
              </a:tr>
              <a:tr h="457326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Immorality</a:t>
                      </a:r>
                      <a:endParaRPr lang="en-US" sz="24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17:2; 18:3,9; 19:2</a:t>
                      </a:r>
                      <a:endParaRPr lang="en-US" sz="24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CB"/>
                    </a:solidFill>
                  </a:tcPr>
                </a:tc>
              </a:tr>
              <a:tr h="45730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Judgment</a:t>
                      </a:r>
                      <a:endParaRPr lang="en-US" sz="2400" b="1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Immoral persons</a:t>
                      </a:r>
                      <a:endParaRPr lang="en-US" sz="24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21:8; 22:15</a:t>
                      </a:r>
                      <a:endParaRPr lang="en-US" sz="24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317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Contrast </a:t>
                      </a:r>
                      <a:endParaRPr lang="en-US" sz="2400" b="1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Not defiled with women 14:4</a:t>
                      </a:r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As a bride adored for husband 21:2</a:t>
                      </a:r>
                      <a:endParaRPr lang="en-US" sz="24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5737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069EA8B-977E-E54C-9E56-DAABAB5A64D5}" type="slidenum">
              <a:rPr lang="en-US" sz="2400">
                <a:solidFill>
                  <a:schemeClr val="bg1"/>
                </a:solidFill>
              </a:rPr>
              <a:pPr/>
              <a:t>47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258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5181600"/>
              </a:tblGrid>
              <a:tr h="4699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Bible harlots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99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Jerusalem</a:t>
                      </a:r>
                      <a:endParaRPr lang="en-US" sz="24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Isa 1:21; </a:t>
                      </a:r>
                      <a:r>
                        <a:rPr lang="en-US" sz="2400" dirty="0" err="1" smtClean="0"/>
                        <a:t>Jer</a:t>
                      </a:r>
                      <a:r>
                        <a:rPr lang="en-US" sz="2400" dirty="0" smtClean="0"/>
                        <a:t> 2:20</a:t>
                      </a:r>
                      <a:endParaRPr lang="en-US" sz="24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35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Tyre</a:t>
                      </a:r>
                      <a:endParaRPr lang="en-US" sz="24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Isa 23:15-17</a:t>
                      </a:r>
                      <a:endParaRPr lang="en-US" sz="24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Nineveh</a:t>
                      </a:r>
                      <a:endParaRPr lang="en-US" sz="24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Nah 3:4-5</a:t>
                      </a:r>
                      <a:endParaRPr lang="en-US" sz="24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Babylon = Rome</a:t>
                      </a:r>
                      <a:endParaRPr lang="en-US" sz="24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Reigns over the kings of the earth   17:18</a:t>
                      </a:r>
                      <a:endParaRPr lang="en-US" sz="24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4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City of commerce and consumers   18:11-19</a:t>
                      </a:r>
                      <a:endParaRPr lang="en-US" sz="24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941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5CA6375-9AB7-1445-BEB2-9D3CB1A8D5F7}" type="slidenum">
              <a:rPr lang="en-US" sz="2400">
                <a:solidFill>
                  <a:schemeClr val="bg1"/>
                </a:solidFill>
              </a:rPr>
              <a:pPr/>
              <a:t>48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73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968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Understanding prophetic language: Babylon/Tyre parallels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Harlot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Isa 23:16,18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Sits on the waters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Ezek 27:4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Clothed with jewels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Ezek 28:13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Focus on gold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Zech 9:3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Many nations come against (Rev 17:16)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Ezek 26:3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Many iniquities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Ezek 28:18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Arrogant 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“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 am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”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statements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Ezek 27:3; 28:1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Falls in one day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Ezek 26:18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Burned up by fire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Ezek 28:18; Amos 1:10; Zech 9:4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Enriched kings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Ezek 27:33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Fall lamented by those around her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Ezek 26:15-18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6045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770EBDA-671E-B041-A833-8C0D0EBBD1E2}" type="slidenum">
              <a:rPr lang="en-US" sz="2400">
                <a:solidFill>
                  <a:schemeClr val="bg1"/>
                </a:solidFill>
              </a:rPr>
              <a:pPr/>
              <a:t>49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11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29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Angels outside Revelation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Many in various texts, messengers of God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Two are named: Gabriel and Michael, plus angel of the Lord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Cherubim in Ezekiel 1,10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Seraphim in Isaiah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Prince of Persia, of</a:t>
                      </a:r>
                      <a:r>
                        <a:rPr lang="en-US" sz="2400" baseline="0" dirty="0" smtClean="0"/>
                        <a:t> Greece, of Israel (Michael): Daniel 10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Individual</a:t>
                      </a:r>
                      <a:r>
                        <a:rPr lang="en-US" sz="2400" baseline="0" dirty="0" smtClean="0"/>
                        <a:t> has angel: Matthew 18:10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Battle we face is celestial: Ephesians 6:10-13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surprising that each church</a:t>
                      </a:r>
                      <a:r>
                        <a:rPr lang="en-US" sz="2400" baseline="0" dirty="0" smtClean="0"/>
                        <a:t> has angel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2965FA5-6096-3C48-82FE-7CAFB23A07F3}" type="slidenum">
              <a:rPr lang="en-US" sz="2400">
                <a:solidFill>
                  <a:schemeClr val="bg1"/>
                </a:solidFill>
              </a:rPr>
              <a:pPr/>
              <a:t>5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5280025"/>
        </p:xfrm>
        <a:graphic>
          <a:graphicData uri="http://schemas.openxmlformats.org/drawingml/2006/table">
            <a:tbl>
              <a:tblPr/>
              <a:tblGrid>
                <a:gridCol w="4800600"/>
                <a:gridCol w="3429000"/>
              </a:tblGrid>
              <a:tr h="3968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Understanding prophetic language continued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Kings are afraid at her fall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Ezek 26:18; 27:35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Linked with merchants, traders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Isa 23:8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Elaborate descriptions of merchandise: wood, silver, bronze, horses, ivory, wheat, oil, spices, precious stones, sheep, lives of men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Isa 23:3; Ezek 26:12; 27:12-25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Wears purple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Ezek 27:16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Sailors appalled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Ezek 26:16; 27:29-31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Who is like …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Ezek 27:32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Ships wail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Isa 23:1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Cast down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Ezek 28:17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Never found again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Ezek 26:21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Becomes silent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Ezek 27:32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sp>
        <p:nvSpPr>
          <p:cNvPr id="61481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6572CC5-3251-DF4E-90E1-704272DEF700}" type="slidenum">
              <a:rPr lang="en-US" sz="2400">
                <a:solidFill>
                  <a:schemeClr val="bg1"/>
                </a:solidFill>
              </a:rPr>
              <a:pPr/>
              <a:t>50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656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6400"/>
                <a:gridCol w="6553200"/>
              </a:tblGrid>
              <a:tr h="457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Interpretation of symbols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11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Beast</a:t>
                      </a:r>
                      <a:endParaRPr lang="en-US" sz="2400" dirty="0"/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Was, is not, will come, goes to destruction</a:t>
                      </a:r>
                      <a:endParaRPr lang="en-US" sz="2400" dirty="0"/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1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 heads</a:t>
                      </a:r>
                      <a:endParaRPr lang="en-US" sz="2400" dirty="0"/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 mountains</a:t>
                      </a:r>
                      <a:endParaRPr lang="en-US" sz="2400" dirty="0"/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85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 kings: 5 fallen, 6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baseline="0" dirty="0" smtClean="0"/>
                        <a:t> is, 7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baseline="0" dirty="0" smtClean="0"/>
                        <a:t> will come for a little while, 8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baseline="0" dirty="0" smtClean="0"/>
                        <a:t> is one of 7</a:t>
                      </a:r>
                      <a:endParaRPr lang="en-US" sz="2400" dirty="0"/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1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r>
                        <a:rPr lang="en-US" sz="2400" baseline="0" dirty="0" smtClean="0"/>
                        <a:t> horns</a:t>
                      </a:r>
                      <a:endParaRPr lang="en-US" sz="2400" dirty="0"/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 kings with beast for one hour</a:t>
                      </a:r>
                      <a:endParaRPr lang="en-US" sz="2400" dirty="0"/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1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Waters</a:t>
                      </a:r>
                      <a:endParaRPr lang="en-US" sz="2400" dirty="0"/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Nations </a:t>
                      </a:r>
                      <a:endParaRPr lang="en-US" sz="2400" dirty="0"/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1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Woman</a:t>
                      </a:r>
                      <a:endParaRPr lang="en-US" sz="2400" dirty="0"/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Great ruling city</a:t>
                      </a:r>
                      <a:endParaRPr lang="en-US" sz="2400" dirty="0"/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491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CFEA30D-A007-8F41-8708-D3CF1A19C00B}" type="slidenum">
              <a:rPr lang="en-US" sz="2400">
                <a:solidFill>
                  <a:schemeClr val="bg1"/>
                </a:solidFill>
              </a:rPr>
              <a:pPr/>
              <a:t>51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723314" cy="47704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121"/>
                <a:gridCol w="2771174"/>
                <a:gridCol w="2091292"/>
                <a:gridCol w="2171727"/>
              </a:tblGrid>
              <a:tr h="457218"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8" marB="457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What was wrong with Babylon?</a:t>
                      </a:r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83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Unfaithfulness</a:t>
                      </a:r>
                      <a:endParaRPr lang="en-US" sz="1900" b="1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Harlot</a:t>
                      </a:r>
                    </a:p>
                    <a:p>
                      <a:pPr algn="ctr"/>
                      <a:r>
                        <a:rPr lang="en-US" sz="1900" dirty="0" smtClean="0"/>
                        <a:t>17:1,5, etc</a:t>
                      </a:r>
                      <a:endParaRPr lang="en-US" sz="1900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Immorality</a:t>
                      </a:r>
                    </a:p>
                    <a:p>
                      <a:pPr algn="ctr"/>
                      <a:r>
                        <a:rPr lang="en-US" sz="1900" dirty="0" smtClean="0"/>
                        <a:t>14:8; 17:2;</a:t>
                      </a:r>
                      <a:r>
                        <a:rPr lang="en-US" sz="1900" baseline="0" dirty="0" smtClean="0"/>
                        <a:t>4; 18:3; 19:2</a:t>
                      </a:r>
                      <a:endParaRPr lang="en-US" sz="1900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Abominations</a:t>
                      </a:r>
                    </a:p>
                    <a:p>
                      <a:pPr algn="ctr"/>
                      <a:r>
                        <a:rPr lang="en-US" sz="1900" dirty="0" smtClean="0"/>
                        <a:t>17:4-5</a:t>
                      </a:r>
                      <a:endParaRPr lang="en-US" sz="1900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607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Materialism</a:t>
                      </a:r>
                      <a:endParaRPr lang="en-US" sz="1900" b="1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Rich/wealth</a:t>
                      </a:r>
                    </a:p>
                    <a:p>
                      <a:pPr algn="ctr"/>
                      <a:r>
                        <a:rPr lang="en-US" sz="1900" dirty="0" smtClean="0"/>
                        <a:t>18:3,</a:t>
                      </a:r>
                      <a:r>
                        <a:rPr lang="en-US" sz="1900" baseline="0" dirty="0" smtClean="0"/>
                        <a:t>15,19</a:t>
                      </a:r>
                      <a:endParaRPr lang="en-US" sz="1900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Sensuous/luxury</a:t>
                      </a:r>
                    </a:p>
                    <a:p>
                      <a:pPr algn="ctr"/>
                      <a:r>
                        <a:rPr lang="en-US" sz="1900" dirty="0" smtClean="0"/>
                        <a:t>18:7,9</a:t>
                      </a:r>
                      <a:endParaRPr lang="en-US" sz="1900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Extravagant imports</a:t>
                      </a:r>
                    </a:p>
                    <a:p>
                      <a:pPr algn="ctr"/>
                      <a:r>
                        <a:rPr lang="en-US" sz="1900" dirty="0" smtClean="0"/>
                        <a:t>18:11-15</a:t>
                      </a:r>
                      <a:endParaRPr lang="en-US" sz="1900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607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Pride</a:t>
                      </a:r>
                      <a:endParaRPr lang="en-US" sz="1900" b="1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Self-glorification</a:t>
                      </a:r>
                    </a:p>
                    <a:p>
                      <a:pPr algn="ctr"/>
                      <a:r>
                        <a:rPr lang="en-US" sz="1900" dirty="0" smtClean="0"/>
                        <a:t>18:7,23</a:t>
                      </a:r>
                      <a:endParaRPr lang="en-US" sz="1900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Power</a:t>
                      </a:r>
                    </a:p>
                    <a:p>
                      <a:pPr algn="ctr"/>
                      <a:r>
                        <a:rPr lang="en-US" sz="1900" dirty="0" smtClean="0"/>
                        <a:t>17:18</a:t>
                      </a:r>
                      <a:endParaRPr lang="en-US" sz="1900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Social</a:t>
                      </a:r>
                      <a:r>
                        <a:rPr lang="en-US" sz="1900" baseline="0" dirty="0" smtClean="0"/>
                        <a:t> acceptance</a:t>
                      </a:r>
                    </a:p>
                    <a:p>
                      <a:pPr algn="ctr"/>
                      <a:r>
                        <a:rPr lang="en-US" sz="1900" baseline="0" dirty="0" smtClean="0"/>
                        <a:t>18:3, etc</a:t>
                      </a:r>
                      <a:endParaRPr lang="en-US" sz="1900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607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Pleasure</a:t>
                      </a:r>
                      <a:endParaRPr lang="en-US" sz="1900" b="1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Sins</a:t>
                      </a:r>
                    </a:p>
                    <a:p>
                      <a:pPr algn="ctr"/>
                      <a:r>
                        <a:rPr lang="en-US" sz="1900" dirty="0" smtClean="0"/>
                        <a:t>18:4-5</a:t>
                      </a:r>
                      <a:endParaRPr lang="en-US" sz="1900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Immorality</a:t>
                      </a:r>
                    </a:p>
                    <a:p>
                      <a:pPr algn="ctr"/>
                      <a:r>
                        <a:rPr lang="en-US" sz="1900" dirty="0" smtClean="0"/>
                        <a:t>18:3</a:t>
                      </a:r>
                      <a:endParaRPr lang="en-US" sz="1900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Alcohol</a:t>
                      </a:r>
                    </a:p>
                    <a:p>
                      <a:pPr algn="ctr"/>
                      <a:r>
                        <a:rPr lang="en-US" sz="1900" dirty="0" smtClean="0"/>
                        <a:t>17:2; 18:3; 14:8</a:t>
                      </a:r>
                      <a:endParaRPr lang="en-US" sz="1900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607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Corrupting</a:t>
                      </a:r>
                      <a:r>
                        <a:rPr lang="en-US" sz="1900" b="1" baseline="0" dirty="0" smtClean="0"/>
                        <a:t> influence</a:t>
                      </a:r>
                      <a:endParaRPr lang="en-US" sz="1900" b="1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Kings/nations/merchants</a:t>
                      </a:r>
                    </a:p>
                    <a:p>
                      <a:pPr algn="ctr"/>
                      <a:r>
                        <a:rPr lang="en-US" sz="1900" dirty="0" smtClean="0"/>
                        <a:t>17:2; 18:3,9; 14:8</a:t>
                      </a:r>
                      <a:endParaRPr lang="en-US" sz="1900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Deceive by sorcery</a:t>
                      </a:r>
                    </a:p>
                    <a:p>
                      <a:pPr algn="ctr"/>
                      <a:r>
                        <a:rPr lang="en-US" sz="1900" dirty="0" smtClean="0"/>
                        <a:t>18:23</a:t>
                      </a:r>
                      <a:endParaRPr lang="en-US" sz="1900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What she wore</a:t>
                      </a:r>
                    </a:p>
                    <a:p>
                      <a:pPr algn="ctr"/>
                      <a:r>
                        <a:rPr lang="en-US" sz="1900" dirty="0" smtClean="0"/>
                        <a:t>17:4;</a:t>
                      </a:r>
                      <a:r>
                        <a:rPr lang="en-US" sz="1900" baseline="0" dirty="0" smtClean="0"/>
                        <a:t> 18:16</a:t>
                      </a:r>
                      <a:endParaRPr lang="en-US" sz="1900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607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Persecution</a:t>
                      </a:r>
                      <a:endParaRPr lang="en-US" sz="1900" b="1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Blood of the saints</a:t>
                      </a:r>
                    </a:p>
                    <a:p>
                      <a:pPr algn="ctr"/>
                      <a:r>
                        <a:rPr lang="en-US" sz="1900" dirty="0" smtClean="0"/>
                        <a:t>17:6; 18:24</a:t>
                      </a:r>
                      <a:endParaRPr lang="en-US" sz="1900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Rejoicing</a:t>
                      </a:r>
                    </a:p>
                    <a:p>
                      <a:pPr algn="ctr"/>
                      <a:r>
                        <a:rPr lang="en-US" sz="1900" dirty="0" smtClean="0"/>
                        <a:t>18:20; 19:2</a:t>
                      </a:r>
                      <a:endParaRPr lang="en-US" sz="1900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 marL="91441" marR="91441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53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99288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95C3B37-D097-C64C-9DB8-907E78A7B2D3}" type="slidenum">
              <a:rPr lang="en-US" sz="2400">
                <a:solidFill>
                  <a:schemeClr val="bg1"/>
                </a:solidFill>
              </a:rPr>
              <a:pPr/>
              <a:t>52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76400"/>
          <a:ext cx="8382000" cy="3048000"/>
        </p:xfrm>
        <a:graphic>
          <a:graphicData uri="http://schemas.openxmlformats.org/drawingml/2006/table">
            <a:tbl>
              <a:tblPr/>
              <a:tblGrid>
                <a:gridCol w="2794000"/>
                <a:gridCol w="2794000"/>
                <a:gridCol w="2794000"/>
              </a:tblGrid>
              <a:tr h="4762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Devil</a:t>
                      </a:r>
                      <a:r>
                        <a:rPr kumimoji="0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allies, their methods, how to deal with them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Sea beast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Makes war (persecution)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Perseverance 13:10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Earth beast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Deceives (false religion)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Understanding 13:18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Harlot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Seduces (worldliness)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Flee 18:4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6453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090884C-846B-A84F-BFB8-38AE6D69C065}" type="slidenum">
              <a:rPr lang="en-US" sz="2400">
                <a:solidFill>
                  <a:schemeClr val="bg1"/>
                </a:solidFill>
              </a:rPr>
              <a:pPr/>
              <a:t>53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30861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85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Reaction to Babylon</a:t>
                      </a:r>
                      <a:r>
                        <a:rPr kumimoji="0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fall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Kings of the earth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Great multitude in heaven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Merchants of the earth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24 elders and 4 living creatures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People in shipping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Great multitude 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65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4C3CD6C-8EEB-954F-AB88-00FD404F2EF3}" type="slidenum">
              <a:rPr lang="en-US" sz="2400">
                <a:solidFill>
                  <a:schemeClr val="bg1"/>
                </a:solidFill>
              </a:rPr>
              <a:pPr/>
              <a:t>54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30782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81600"/>
                <a:gridCol w="3048000"/>
              </a:tblGrid>
              <a:tr h="3961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Silencing of Babylon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1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Babylon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 found any longer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8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Sound of harpists/musicians/flautists/trumpeters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 heard any longer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Craftsman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 found any longer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Sound of a mill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 heard any longer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Light of a lamp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 shine any longer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Voice of bridegroom</a:t>
                      </a:r>
                      <a:r>
                        <a:rPr lang="en-US" sz="2000" baseline="0" dirty="0" smtClean="0"/>
                        <a:t> and bride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 heard any longer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4800600"/>
          <a:ext cx="6096000" cy="1891547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Reason for Babylon</a:t>
                      </a:r>
                      <a:r>
                        <a:rPr kumimoji="0" lang="ja-JP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downfall</a:t>
                      </a:r>
                    </a:p>
                  </a:txBody>
                  <a:tcPr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Your merchants were the great men of the earth</a:t>
                      </a:r>
                    </a:p>
                  </a:txBody>
                  <a:tcPr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All the nations were deceived by your sorcery</a:t>
                      </a:r>
                    </a:p>
                  </a:txBody>
                  <a:tcPr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In her was found all the blood of slain prophets and saints</a:t>
                      </a:r>
                    </a:p>
                  </a:txBody>
                  <a:tcPr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6659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625B171-690D-1542-B484-24EEA0B1DF44}" type="slidenum">
              <a:rPr lang="en-US" sz="2400">
                <a:solidFill>
                  <a:schemeClr val="bg1"/>
                </a:solidFill>
              </a:rPr>
              <a:pPr/>
              <a:t>55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52466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42670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Clothing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76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Jesus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Long robe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1:13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68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Robe dipped in blood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19:13; see Isa 63:1-6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6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Angels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White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4:4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68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Cloud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10:1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68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Linen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15:6; 19:14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6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Christians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Not naked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3:17-18; 16:15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68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Washed robes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7:13-14; 22:14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68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White (</a:t>
                      </a:r>
                      <a:r>
                        <a:rPr lang="en-US" sz="2200" dirty="0" err="1" smtClean="0"/>
                        <a:t>overcomers</a:t>
                      </a:r>
                      <a:r>
                        <a:rPr lang="en-US" sz="2200" dirty="0" smtClean="0"/>
                        <a:t>)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3:5; 6:11;</a:t>
                      </a:r>
                      <a:r>
                        <a:rPr lang="en-US" sz="2200" baseline="0" dirty="0" smtClean="0"/>
                        <a:t> 7:9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68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Fine linen/unsoiled 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19:8; 3:4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6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 women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Sun/bride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12:1; 21:2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68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Babylon: gaudy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17:4; 18:16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6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 witnesses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Sackcloth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11:3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6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Other</a:t>
                      </a:r>
                      <a:r>
                        <a:rPr lang="en-US" sz="2200" baseline="0" dirty="0" smtClean="0"/>
                        <a:t> passages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Isa 52:1;</a:t>
                      </a:r>
                      <a:r>
                        <a:rPr lang="en-US" sz="2200" baseline="0" dirty="0" smtClean="0"/>
                        <a:t> Matt 22:11</a:t>
                      </a:r>
                      <a:endParaRPr lang="en-US" sz="22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76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E70D2CA-E926-514D-A7CF-408BFACC5D09}" type="slidenum">
              <a:rPr lang="en-US" sz="2400">
                <a:solidFill>
                  <a:schemeClr val="bg1"/>
                </a:solidFill>
              </a:rPr>
              <a:pPr/>
              <a:t>56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9420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Triple fulfillment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In general in Christ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Specific in victory over beast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Ultimate in heaven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Fall of Satan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Lk 10:18; 1 John 3:8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20:1-6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20:10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Resurrection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Romans 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20:4-6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 Cor 15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CB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Divine reign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Matt 28:18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11:15-17; 19:6,16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 Cor 15:20-28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New heaven/earth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Isa 65-66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21:1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 Pet 3:13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CB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No mourning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Isa 25:8; 30:19; 35:10; 61:1-3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21:4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7:17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Church</a:t>
                      </a:r>
                      <a:r>
                        <a:rPr kumimoji="0" lang="ja-JP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reign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5:10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20:4-6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 Tim 2:12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CB"/>
                    </a:solidFill>
                  </a:tcPr>
                </a:tc>
              </a:tr>
            </a:tbl>
          </a:graphicData>
        </a:graphic>
      </p:graphicFrame>
      <p:sp>
        <p:nvSpPr>
          <p:cNvPr id="6865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FF731A0-FA56-A342-BB90-309CF589AF90}" type="slidenum">
              <a:rPr lang="en-US" sz="2400">
                <a:solidFill>
                  <a:schemeClr val="bg1"/>
                </a:solidFill>
              </a:rPr>
              <a:pPr/>
              <a:t>57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750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39627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Death and resurrection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2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Death implies defeat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Isa 26:13-14; Dan 12:2; Rev 11:7-10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Resurrection implies</a:t>
                      </a:r>
                      <a:r>
                        <a:rPr lang="en-US" sz="2000" baseline="0" dirty="0" smtClean="0"/>
                        <a:t> triumph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Isa 26:19; Ezek 37; Dan 12:2; Rev 11:11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7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Rev 20 mentions or implies</a:t>
                      </a:r>
                      <a:r>
                        <a:rPr lang="en-US" sz="2000" baseline="0" dirty="0" smtClean="0"/>
                        <a:t> 2 deaths and 2 resurrections</a:t>
                      </a:r>
                      <a:endParaRPr lang="en-US" sz="2000" b="1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2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First</a:t>
                      </a:r>
                      <a:r>
                        <a:rPr lang="en-US" sz="2000" baseline="0" dirty="0" smtClean="0"/>
                        <a:t> death</a:t>
                      </a:r>
                      <a:endParaRPr lang="en-US" sz="2000" b="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Martyrdom   6:9-11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First resurrection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Victory of saints   20:4-6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Second resurrection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Wicked</a:t>
                      </a:r>
                      <a:r>
                        <a:rPr lang="en-US" sz="2000" baseline="0" dirty="0" smtClean="0"/>
                        <a:t> to face God    19:21; 20:11-15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Second death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Defeat of persecutors   20:14-15</a:t>
                      </a:r>
                      <a:endParaRPr lang="en-US" sz="20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6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F5AE623-AB70-6D41-A1D3-9947172CDC3B}" type="slidenum">
              <a:rPr lang="en-US" sz="2400">
                <a:solidFill>
                  <a:schemeClr val="bg1"/>
                </a:solidFill>
              </a:rPr>
              <a:pPr/>
              <a:t>58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438400"/>
          <a:ext cx="8229600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8600"/>
                <a:gridCol w="4191000"/>
              </a:tblGrid>
              <a:tr h="4572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Importance of deeds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Churches</a:t>
                      </a:r>
                      <a:endParaRPr lang="en-US" sz="2400" dirty="0"/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2:5-6,19,22-23; 3:1-2,8,15</a:t>
                      </a:r>
                      <a:endParaRPr lang="en-US" sz="2400" dirty="0"/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Babylon and followers</a:t>
                      </a:r>
                      <a:endParaRPr lang="en-US" sz="2400" dirty="0"/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9:20;</a:t>
                      </a:r>
                      <a:r>
                        <a:rPr lang="en-US" sz="2400" baseline="0" dirty="0" smtClean="0"/>
                        <a:t> 16:11; 18:6</a:t>
                      </a:r>
                      <a:endParaRPr lang="en-US" sz="2400" dirty="0"/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All</a:t>
                      </a:r>
                      <a:endParaRPr lang="en-US" sz="2400" dirty="0"/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20:12-13; 22:12</a:t>
                      </a:r>
                      <a:endParaRPr lang="en-US" sz="2400" dirty="0"/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67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BFEFC5C-0229-7946-9141-530890AD109A}" type="slidenum">
              <a:rPr lang="en-US" sz="2400">
                <a:solidFill>
                  <a:schemeClr val="bg1"/>
                </a:solidFill>
              </a:rPr>
              <a:pPr/>
              <a:t>59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/>
          <p:cNvGraphicFramePr>
            <a:graphicFrameLocks/>
          </p:cNvGraphicFramePr>
          <p:nvPr/>
        </p:nvGraphicFramePr>
        <p:xfrm>
          <a:off x="457200" y="1676400"/>
          <a:ext cx="8229600" cy="43592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29600"/>
              </a:tblGrid>
              <a:tr h="3962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Angels in Revelation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Each church has an angel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 trumpet</a:t>
                      </a:r>
                      <a:r>
                        <a:rPr lang="en-US" sz="2000" baseline="0" dirty="0" smtClean="0"/>
                        <a:t> angels, 7 bowl angels (17:1; 21:9 also)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 angels</a:t>
                      </a:r>
                      <a:r>
                        <a:rPr lang="en-US" sz="2000" baseline="0" dirty="0" smtClean="0"/>
                        <a:t> at the gates of new Jerusalem 21:12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Elders and living creatures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Of the winds 7:1,</a:t>
                      </a:r>
                      <a:r>
                        <a:rPr lang="en-US" sz="2000" baseline="0" dirty="0" smtClean="0"/>
                        <a:t> the abyss 9:11; the fire 14:18; the waters 16:5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Strong angel 5:2; 10:1; 18:21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Bright</a:t>
                      </a:r>
                      <a:r>
                        <a:rPr lang="en-US" sz="2000" baseline="0" dirty="0" smtClean="0"/>
                        <a:t> angel (or from sunrise) 7:2; 10:1; 18:1; 17:17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Angel communicating with John 1:1; 17:1,7; 19:9-10; 21:9; 22:8-9,16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Other angels 3:5; 8:3-5; 9;15; 12:7; 14:6-11, 14-20;</a:t>
                      </a:r>
                      <a:r>
                        <a:rPr lang="en-US" sz="2000" baseline="0" dirty="0" smtClean="0"/>
                        <a:t> 19:14; 20:1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Voice from heaven 10:4,8; 11:12,15; 12:10; 14:2,13; 16:1,17; 18:4; 19:5; 21:3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9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E2272D9-41E1-E145-A352-497EA203917F}" type="slidenum">
              <a:rPr lang="en-US" sz="2400">
                <a:solidFill>
                  <a:schemeClr val="bg1"/>
                </a:solidFill>
              </a:rPr>
              <a:pPr/>
              <a:t>6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30782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  <a:gridCol w="1828800"/>
                <a:gridCol w="2286000"/>
                <a:gridCol w="2057400"/>
              </a:tblGrid>
              <a:tr h="3961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Earth and heaven fled away 20:11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New heaven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and new earth 21:1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1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Babylon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Isa 13:13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Messianic age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Isa 65:17; 66:22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8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Edom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Isa 34:4-5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Victory over the beast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Rev 21:1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Babylon?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Isa 51:4-6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Heaven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Pet 3:13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Judah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Jer</a:t>
                      </a:r>
                      <a:r>
                        <a:rPr lang="en-US" sz="2000" dirty="0" smtClean="0"/>
                        <a:t> 4:23-26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Nineveh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Nah 1:1-6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Judah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Zeph</a:t>
                      </a:r>
                      <a:r>
                        <a:rPr lang="en-US" sz="2000" dirty="0" smtClean="0"/>
                        <a:t> 1:2-4</a:t>
                      </a:r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2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E1E095B-9003-DE4C-9F52-09DF792F0444}" type="slidenum">
              <a:rPr lang="en-US" sz="2400">
                <a:solidFill>
                  <a:schemeClr val="bg1"/>
                </a:solidFill>
              </a:rPr>
              <a:pPr/>
              <a:t>60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78304"/>
        </p:xfrm>
        <a:graphic>
          <a:graphicData uri="http://schemas.openxmlformats.org/drawingml/2006/table">
            <a:tbl>
              <a:tblPr/>
              <a:tblGrid>
                <a:gridCol w="1828800"/>
                <a:gridCol w="6400800"/>
              </a:tblGrid>
              <a:tr h="4270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Those in the lake of fire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Cowardly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No courage to confront beasts; not </a:t>
                      </a:r>
                      <a:r>
                        <a:rPr kumimoji="0" lang="ja-JP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“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overcomers</a:t>
                      </a:r>
                      <a:r>
                        <a:rPr kumimoji="0" lang="ja-JP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”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Unbelieving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Abominable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Murderers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Consider martyrs: Antipas, souls under altar, 2 witnesses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Immoral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2:14-15, 20-23; those with Babylon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Sorcerers 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9:21; 18:23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Idolaters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9:20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All liars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2:2; 3:9; 14:15; 21:27; 22:15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sp>
        <p:nvSpPr>
          <p:cNvPr id="7273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0405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1E2319D-6D6D-9245-BBBD-B2D2AF5D6327}" type="slidenum">
              <a:rPr lang="en-US" sz="2400">
                <a:solidFill>
                  <a:schemeClr val="bg1"/>
                </a:solidFill>
              </a:rPr>
              <a:pPr/>
              <a:t>61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70874" cy="4618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5789"/>
                <a:gridCol w="2245211"/>
                <a:gridCol w="1066800"/>
                <a:gridCol w="1367028"/>
                <a:gridCol w="1646046"/>
              </a:tblGrid>
              <a:tr h="370866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Liars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/deceivers vs. faithful/true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False/liars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Faithful/true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012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So-called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apostles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2:2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Jesus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Person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19:11; 1:5; 3:7,14; 6:10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So-called Jews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2:9; 3:9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Ways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15:3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Lake of fire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21:8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Judgments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16:7;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19:2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Outside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21:27; 22:15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Words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21:5; 22:6; 19:9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Lead astray/deceive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Servants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Smyrna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2:10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Jezebel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2:20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Antipas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2:13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Satan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12:9; 20:3,8,10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With Him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17:14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2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Earth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beast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13:14; 19:20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No lie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14:5;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Psa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15:4;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Zeph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3:13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Babylon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18:23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379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D23A17F-77AD-D546-9D81-5009DB6059DB}" type="slidenum">
              <a:rPr lang="en-US" sz="2400">
                <a:solidFill>
                  <a:schemeClr val="bg1"/>
                </a:solidFill>
              </a:rPr>
              <a:pPr/>
              <a:t>62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27432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4572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New Jerusalem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Appearance 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21:9-14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Measurement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15-17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Material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18-21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Internal features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22-27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Provision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22:1-5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47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4C69881-CA4D-8E4C-8E88-4B837E96FDAF}" type="slidenum">
              <a:rPr lang="en-US" sz="2400">
                <a:solidFill>
                  <a:schemeClr val="bg1"/>
                </a:solidFill>
              </a:rPr>
              <a:pPr/>
              <a:t>63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2420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57600"/>
                <a:gridCol w="4572000"/>
              </a:tblGrid>
              <a:tr h="38095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Language of blessing in the prophets (part 1)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0952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New heaven</a:t>
                      </a:r>
                      <a:r>
                        <a:rPr lang="en-US" sz="1900" baseline="0" dirty="0" smtClean="0"/>
                        <a:t> and earth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Isa 65:17; 66:22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52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New Jerusalem 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Isa 65:18-19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52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Bride adorned for her husband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Isa 61:10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52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Tabernacle of God with men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Ezek 37:23,27-28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52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God dwelling with man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Jer</a:t>
                      </a:r>
                      <a:r>
                        <a:rPr lang="en-US" sz="1900" dirty="0" smtClean="0"/>
                        <a:t> 24:7;</a:t>
                      </a:r>
                      <a:r>
                        <a:rPr lang="en-US" sz="1900" baseline="0" dirty="0" smtClean="0"/>
                        <a:t> 30:21-22; 31:33; Zech 2:10-11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03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No death, mourning, pain, tears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Isa 25:8; 30:19; 35:10; 51:11; 61:1-3; 65:19-20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52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Everything</a:t>
                      </a:r>
                      <a:r>
                        <a:rPr lang="en-US" sz="1900" baseline="0" dirty="0" smtClean="0"/>
                        <a:t> becomes new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Isa 42:9; 43:18-19; 48:6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52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Water of life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Isa 41:17-18; 49:10; 55:1; Joel 3:18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52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Glory of God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Isa</a:t>
                      </a:r>
                      <a:r>
                        <a:rPr lang="en-US" sz="1900" baseline="0" dirty="0" smtClean="0"/>
                        <a:t> 60:1-3; Ezek 43:1-5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52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Gates of city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Ezek 48:31-34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52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Measuring</a:t>
                      </a:r>
                      <a:r>
                        <a:rPr lang="en-US" sz="1900" baseline="0" dirty="0" smtClean="0"/>
                        <a:t> of the city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Ezek 40-42;</a:t>
                      </a:r>
                      <a:r>
                        <a:rPr lang="en-US" sz="1900" baseline="0" dirty="0" smtClean="0"/>
                        <a:t> Zech 2:1-2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52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City foursquare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Ezek 48:16-20</a:t>
                      </a:r>
                      <a:endParaRPr lang="en-US" sz="19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5821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C3A3A61-E80D-2544-8CAF-25C72029BD6B}" type="slidenum">
              <a:rPr lang="en-US" sz="2400">
                <a:solidFill>
                  <a:schemeClr val="bg1"/>
                </a:solidFill>
              </a:rPr>
              <a:pPr/>
              <a:t>64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953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57600"/>
                <a:gridCol w="4572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Language of blessing in the prophets (part 2)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Walls of jewels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Isa 54:11-12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God as the only light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Isa 24:23; 60:19-20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Nations walk in its light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Isa 2:3; 60:3-14; </a:t>
                      </a:r>
                      <a:r>
                        <a:rPr lang="en-US" sz="1900" dirty="0" err="1" smtClean="0"/>
                        <a:t>Jer</a:t>
                      </a:r>
                      <a:r>
                        <a:rPr lang="en-US" sz="1900" dirty="0" smtClean="0"/>
                        <a:t> 3:17; Zech 8:20-23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Gates never close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Isa 60:11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No night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Isa</a:t>
                      </a:r>
                      <a:r>
                        <a:rPr lang="en-US" sz="1900" baseline="0" dirty="0" smtClean="0"/>
                        <a:t> 30:26; 60:19-20; Zech 14:6-7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Glory and honor of the nations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Isa 45:14; 49:22-23; 60:5,11-14; 61:6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Nothing unclean comes into</a:t>
                      </a:r>
                      <a:r>
                        <a:rPr lang="en-US" sz="1900" baseline="0" dirty="0" smtClean="0"/>
                        <a:t> it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Isa 35:8-10; 52:1; Ezek</a:t>
                      </a:r>
                      <a:r>
                        <a:rPr lang="en-US" sz="1900" baseline="0" dirty="0" smtClean="0"/>
                        <a:t> 44:9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River of life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Isa 43:20; Ezek 47:1-12; Zech 14:8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Tree of life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Ezek 47:12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No curse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Zech 14:11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Throne of God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Jer</a:t>
                      </a:r>
                      <a:r>
                        <a:rPr lang="en-US" sz="1900" dirty="0" smtClean="0"/>
                        <a:t> 3:17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They shall reign forever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Dan 7:18,22,27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84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05638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1BF881A-F10C-324A-9BAE-634F6D268835}" type="slidenum">
              <a:rPr lang="en-US" sz="2400">
                <a:solidFill>
                  <a:schemeClr val="bg1"/>
                </a:solidFill>
              </a:rPr>
              <a:pPr/>
              <a:t>65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86800" cy="4572000"/>
        </p:xfrm>
        <a:graphic>
          <a:graphicData uri="http://schemas.openxmlformats.org/drawingml/2006/table">
            <a:tbl>
              <a:tblPr/>
              <a:tblGrid>
                <a:gridCol w="5791200"/>
                <a:gridCol w="2895600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Comparisons between dragon</a:t>
                      </a:r>
                      <a:r>
                        <a:rPr kumimoji="0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woman and God</a:t>
                      </a:r>
                      <a:r>
                        <a:rPr kumimoji="0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woman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 city also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Have children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17:5; 12:17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 bowl angel: come here, I will show you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17:1; 21:9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And he carried me away in the Spirit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17:3; 21:10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Seen in wilderness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17:3; 12:6,14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Name on forehead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17:5; 22:4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Receives glory and wealth of the nations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18:12-17; 21:24-26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Ends with attempted worship of angel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19:10; 22:8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Appears in book before we are introduced 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14:8;16:19; 19:7; 21:2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7786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D778A23-13BF-5946-845C-E03596151A2D}" type="slidenum">
              <a:rPr lang="en-US" sz="2400">
                <a:solidFill>
                  <a:schemeClr val="bg1"/>
                </a:solidFill>
              </a:rPr>
              <a:pPr/>
              <a:t>66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5124456"/>
        </p:xfrm>
        <a:graphic>
          <a:graphicData uri="http://schemas.openxmlformats.org/drawingml/2006/table">
            <a:tbl>
              <a:tblPr/>
              <a:tblGrid>
                <a:gridCol w="5257800"/>
                <a:gridCol w="2971800"/>
              </a:tblGrid>
              <a:tr h="4270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Contrasts between dragon</a:t>
                      </a:r>
                      <a:r>
                        <a:rPr kumimoji="0" lang="ja-JP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woman and God</a:t>
                      </a:r>
                      <a:r>
                        <a:rPr kumimoji="0" lang="ja-JP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 woman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Babylon/Jerusalem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Harlot/bride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Seated on waters/comes down from heaven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17:1; 21:2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Clothed with purple/glory of God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17:4; 12:1; 21:11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Wilderness/great and high mountain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17:3; 18:2; 21:10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Unclean things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18:2; 21:27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Names in book of life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17:8; 21:27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Exhortation to flee/blessing to enter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18:4; 22:14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Source of glory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18:7; 21:11,23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Dwelling of demons/God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18:2; 21:3,22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Kings destroy/bring glory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17:15-18; 21:24-26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7889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63DBE7D-6F25-A642-91F7-A90B615E3BE5}" type="slidenum">
              <a:rPr lang="en-US" sz="2400">
                <a:solidFill>
                  <a:schemeClr val="bg1"/>
                </a:solidFill>
              </a:rPr>
              <a:pPr/>
              <a:t>67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51212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6400"/>
                <a:gridCol w="2743200"/>
              </a:tblGrid>
              <a:tr h="426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What was lost in Eden is now restored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677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 death</a:t>
                      </a:r>
                      <a:endParaRPr lang="en-US" sz="22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21:4</a:t>
                      </a:r>
                      <a:endParaRPr lang="en-US" sz="22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 pain</a:t>
                      </a:r>
                      <a:endParaRPr lang="en-US" sz="22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21:4</a:t>
                      </a:r>
                      <a:endParaRPr lang="en-US" sz="22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River</a:t>
                      </a:r>
                      <a:endParaRPr lang="en-US" sz="22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22:1</a:t>
                      </a:r>
                      <a:endParaRPr lang="en-US" sz="22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Tree of life</a:t>
                      </a:r>
                      <a:endParaRPr lang="en-US" sz="22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22:2</a:t>
                      </a:r>
                      <a:endParaRPr lang="en-US" sz="22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 curse</a:t>
                      </a:r>
                      <a:endParaRPr lang="en-US" sz="22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22:3</a:t>
                      </a:r>
                      <a:endParaRPr lang="en-US" sz="22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Presence</a:t>
                      </a:r>
                      <a:r>
                        <a:rPr lang="en-US" sz="2200" baseline="0" dirty="0" smtClean="0"/>
                        <a:t> of God</a:t>
                      </a:r>
                      <a:endParaRPr lang="en-US" sz="22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22:4</a:t>
                      </a:r>
                      <a:endParaRPr lang="en-US" sz="22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Expelled</a:t>
                      </a:r>
                      <a:r>
                        <a:rPr lang="en-US" sz="2200" baseline="0" dirty="0" smtClean="0"/>
                        <a:t> from God vs reign forever</a:t>
                      </a:r>
                      <a:endParaRPr lang="en-US" sz="22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22:5</a:t>
                      </a:r>
                      <a:endParaRPr lang="en-US" sz="22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Serpent is defeated</a:t>
                      </a:r>
                      <a:endParaRPr lang="en-US" sz="22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Entrance</a:t>
                      </a:r>
                      <a:r>
                        <a:rPr lang="en-US" sz="2200" baseline="0" dirty="0" smtClean="0"/>
                        <a:t> is open</a:t>
                      </a:r>
                      <a:endParaRPr lang="en-US" sz="22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21:24-25</a:t>
                      </a:r>
                      <a:endParaRPr lang="en-US" sz="22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Precious metals</a:t>
                      </a:r>
                      <a:endParaRPr lang="en-US" sz="22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3">
                <a:tc gridSpan="2">
                  <a:txBody>
                    <a:bodyPr/>
                    <a:lstStyle/>
                    <a:p>
                      <a:r>
                        <a:rPr lang="en-US" sz="2200" dirty="0" smtClean="0"/>
                        <a:t>Use of garden of Eden in prophets: Isa 35;</a:t>
                      </a:r>
                      <a:r>
                        <a:rPr lang="en-US" sz="2200" baseline="0" dirty="0" smtClean="0"/>
                        <a:t> 51:3; </a:t>
                      </a:r>
                      <a:r>
                        <a:rPr lang="en-US" sz="2200" baseline="0" dirty="0" err="1" smtClean="0"/>
                        <a:t>Ezek</a:t>
                      </a:r>
                      <a:r>
                        <a:rPr lang="en-US" sz="2200" baseline="0" dirty="0" smtClean="0"/>
                        <a:t> 36:35</a:t>
                      </a:r>
                      <a:endParaRPr lang="en-US" sz="22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9913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C31C6F9-DA1E-C04C-B818-F556DF695D78}" type="slidenum">
              <a:rPr lang="en-US" sz="2400">
                <a:solidFill>
                  <a:schemeClr val="bg1"/>
                </a:solidFill>
              </a:rPr>
              <a:pPr/>
              <a:t>68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4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Fulfillment of </a:t>
                      </a:r>
                      <a:r>
                        <a:rPr kumimoji="0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“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overcomer</a:t>
                      </a:r>
                      <a:r>
                        <a:rPr kumimoji="0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”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promises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Tree of life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2:7; 22:2,14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Not hurt by second death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2:11; 20:6; 21:7-8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New name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2:17; 3:12; 22:4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Authority over the nations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2:26; 3:21; 20:4; 21:24-26; 22:5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Morning star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2:28; 22:16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Clothed in white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3:5; 21:2; 22:14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Bok of life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3:5; 21:27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Pillar in temple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3:12; 21:9ff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New Jerusalem 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3:12; 21:2,10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Dine with Him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21:3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sp>
        <p:nvSpPr>
          <p:cNvPr id="8195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059527A-3CAF-C54D-9A09-1ABACF8693D4}" type="slidenum">
              <a:rPr lang="en-US" sz="2400">
                <a:solidFill>
                  <a:schemeClr val="bg1"/>
                </a:solidFill>
              </a:rPr>
              <a:pPr/>
              <a:t>69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52400"/>
          <a:ext cx="6096000" cy="65087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</a:tblGrid>
              <a:tr h="8094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Pattern of letters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94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Commission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To the angel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94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Christ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He who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94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Commendation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 know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94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Condemnation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But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94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Correction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Therefore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94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Call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He who has an ear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26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Challenge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To him who overcomes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31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5215E94-EC6A-CB44-965B-CC3584DC4B9F}" type="slidenum">
              <a:rPr lang="en-US" sz="2400">
                <a:solidFill>
                  <a:schemeClr val="bg1"/>
                </a:solidFill>
              </a:rPr>
              <a:pPr/>
              <a:t>7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576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86600"/>
                <a:gridCol w="1143000"/>
              </a:tblGrid>
              <a:tr h="4572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Beatitudes in Revelation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Read, hear and heed the prophecy</a:t>
                      </a:r>
                      <a:endParaRPr lang="en-US" sz="2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1:3</a:t>
                      </a:r>
                      <a:endParaRPr lang="en-US" sz="2400" dirty="0"/>
                    </a:p>
                  </a:txBody>
                  <a:tcPr marT="45722" marB="45722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Those who die in the Lord</a:t>
                      </a:r>
                      <a:endParaRPr lang="en-US" sz="2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14:13</a:t>
                      </a:r>
                      <a:endParaRPr lang="en-US" sz="2400" dirty="0"/>
                    </a:p>
                  </a:txBody>
                  <a:tcPr marT="45722" marB="45722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Stays awake and keeps his clothes</a:t>
                      </a:r>
                      <a:endParaRPr lang="en-US" sz="2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16:15</a:t>
                      </a:r>
                    </a:p>
                  </a:txBody>
                  <a:tcPr marT="45722" marB="45722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Those invited to the marriage supper of the Lamb</a:t>
                      </a:r>
                      <a:endParaRPr lang="en-US" sz="2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19:9</a:t>
                      </a:r>
                      <a:endParaRPr lang="en-US" sz="2400" dirty="0"/>
                    </a:p>
                  </a:txBody>
                  <a:tcPr marT="45722" marB="45722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Has a part in the first resurrection</a:t>
                      </a:r>
                      <a:endParaRPr lang="en-US" sz="2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20:6</a:t>
                      </a:r>
                      <a:endParaRPr lang="en-US" sz="2400" dirty="0"/>
                    </a:p>
                  </a:txBody>
                  <a:tcPr marT="45722" marB="45722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Heeds the prophecy</a:t>
                      </a:r>
                      <a:endParaRPr lang="en-US" sz="2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22:7</a:t>
                      </a:r>
                      <a:endParaRPr lang="en-US" sz="2400" dirty="0"/>
                    </a:p>
                  </a:txBody>
                  <a:tcPr marT="45722" marB="45722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Wash their robes (or keep his commandments)</a:t>
                      </a:r>
                      <a:endParaRPr lang="en-US" sz="2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22:14</a:t>
                      </a:r>
                      <a:endParaRPr lang="en-US" sz="2400" dirty="0"/>
                    </a:p>
                  </a:txBody>
                  <a:tcPr marT="45722" marB="45722"/>
                </a:tc>
              </a:tr>
            </a:tbl>
          </a:graphicData>
        </a:graphic>
      </p:graphicFrame>
      <p:sp>
        <p:nvSpPr>
          <p:cNvPr id="8297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9AC3537-4E6F-BF46-A324-D3CBEA135EF7}" type="slidenum">
              <a:rPr lang="en-US" sz="2400">
                <a:solidFill>
                  <a:schemeClr val="bg1"/>
                </a:solidFill>
              </a:rPr>
              <a:pPr/>
              <a:t>70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334000"/>
        </p:xfrm>
        <a:graphic>
          <a:graphicData uri="http://schemas.openxmlformats.org/drawingml/2006/table">
            <a:tbl>
              <a:tblPr/>
              <a:tblGrid>
                <a:gridCol w="6400800"/>
                <a:gridCol w="914400"/>
                <a:gridCol w="914400"/>
              </a:tblGrid>
              <a:tr h="381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Introductory notes sounded in conclusion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To show to His bond-servants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The things which must soon take place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His angel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Testify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Saw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Blessed … heed … words of the prophecy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For the time is near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The seven churches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Grace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Faithful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The Alpha and the Omega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I, John/I, Jesus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Amen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6,7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8403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92938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6D228D0-CDD3-E047-8EFF-EEC58C5B2BCC}" type="slidenum">
              <a:rPr lang="en-US" sz="2400">
                <a:solidFill>
                  <a:schemeClr val="bg1"/>
                </a:solidFill>
              </a:rPr>
              <a:pPr/>
              <a:t>71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38162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286000"/>
                <a:gridCol w="5943600"/>
              </a:tblGrid>
              <a:tr h="51815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Important OT Background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634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1:15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Micah 1:4; 4:13; Malachi 4:3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4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2:14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Numbers 22-25; 31:8,16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4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Isaiah 22:22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4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Ezekiel 1,10; Isaiah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4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Genesis 4:10; Job 16:18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4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7:1-8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Ezekiel 9:1-7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4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8:11	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Jeremiah 9:15; 23:15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4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9:1-11	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Joel 1-2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4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10:9-10	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Ezekiel 2:8-3:3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4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11:15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Daniel 7:13-14,18,22,27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503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148E050-0673-0443-96F7-7710EB78EE91}" type="slidenum">
              <a:rPr lang="en-US" sz="2400">
                <a:solidFill>
                  <a:schemeClr val="bg1"/>
                </a:solidFill>
              </a:rPr>
              <a:pPr/>
              <a:t>72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8D4A709-E928-234F-B382-C80A9FF85DDE}" type="slidenum">
              <a:rPr lang="en-US" sz="2400">
                <a:solidFill>
                  <a:schemeClr val="bg1"/>
                </a:solidFill>
              </a:rPr>
              <a:pPr/>
              <a:t>73</a:t>
            </a:fld>
            <a:endParaRPr lang="en-US" sz="240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38162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286000"/>
                <a:gridCol w="5943600"/>
              </a:tblGrid>
              <a:tr h="51815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Important OT Background Continued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634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12:1-2	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Micah 4:9-5:4; Isaiah 9:6-7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4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14:15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Jeremiah 51:33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4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14:20	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Joel 3:13; Lamentations 1:15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4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16:16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Kings 18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4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18:11-14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Ezekiel 27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4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18:21	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Jeremiah 51:63-64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4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19:13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Isaiah 63:1-6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4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19:17-18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Ezekiel 39:17-20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4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20:7-9	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Ezekiel 38-39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4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20:11-15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Daniel 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229600" cy="2194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00600"/>
                <a:gridCol w="3429000"/>
              </a:tblGrid>
              <a:tr h="4570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Reversal: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Jews bow down at your feet 3:9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660" marB="45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049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Sabeans</a:t>
                      </a:r>
                      <a:r>
                        <a:rPr lang="en-US" sz="2400" dirty="0" smtClean="0"/>
                        <a:t> will bow down to you</a:t>
                      </a:r>
                      <a:endParaRPr lang="en-US" sz="2400" dirty="0"/>
                    </a:p>
                  </a:txBody>
                  <a:tcPr marT="45660" marB="45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Isa 45:14</a:t>
                      </a:r>
                      <a:endParaRPr lang="en-US" sz="2400" dirty="0"/>
                    </a:p>
                  </a:txBody>
                  <a:tcPr marT="45660" marB="45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77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Kings/princesses</a:t>
                      </a:r>
                      <a:r>
                        <a:rPr lang="en-US" sz="2400" baseline="0" dirty="0" smtClean="0"/>
                        <a:t> will bow down to you</a:t>
                      </a:r>
                      <a:endParaRPr lang="en-US" sz="2400" dirty="0"/>
                    </a:p>
                  </a:txBody>
                  <a:tcPr marT="45660" marB="45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Isa 49:23</a:t>
                      </a:r>
                      <a:endParaRPr lang="en-US" sz="2400" dirty="0"/>
                    </a:p>
                  </a:txBody>
                  <a:tcPr marT="45660" marB="45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4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Sons of those who afflicted you</a:t>
                      </a:r>
                      <a:endParaRPr lang="en-US" sz="2400" dirty="0"/>
                    </a:p>
                  </a:txBody>
                  <a:tcPr marT="45660" marB="45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Isa 60:14</a:t>
                      </a:r>
                      <a:endParaRPr lang="en-US" sz="2400" dirty="0"/>
                    </a:p>
                  </a:txBody>
                  <a:tcPr marT="45660" marB="45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3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490D910-6DDA-7341-BC8C-5298D0138543}" type="slidenum">
              <a:rPr lang="en-US" sz="2400">
                <a:solidFill>
                  <a:srgbClr val="FFFFFF"/>
                </a:solidFill>
              </a:rPr>
              <a:pPr/>
              <a:t>8</a:t>
            </a:fld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846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8001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Behold, a throne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015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On the throne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* One sitting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1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Around the throne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* Rainbow</a:t>
                      </a:r>
                    </a:p>
                    <a:p>
                      <a:pPr algn="l"/>
                      <a:r>
                        <a:rPr lang="en-US" sz="2400" dirty="0" smtClean="0"/>
                        <a:t>* 24 thrones and elders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5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Out from the throne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* Lightning, sounds, thunder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1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Before the throne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* 7 lamps of fire</a:t>
                      </a:r>
                    </a:p>
                    <a:p>
                      <a:pPr algn="l"/>
                      <a:r>
                        <a:rPr lang="en-US" sz="2400" dirty="0" smtClean="0"/>
                        <a:t>* Sea of glass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5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In the center of the throne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* 4 living creatures</a:t>
                      </a:r>
                      <a:endParaRPr lang="en-US" sz="24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6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E45BCC9-6B02-BD45-A974-21617B1F7AB8}" type="slidenum">
              <a:rPr lang="en-US" sz="2400">
                <a:solidFill>
                  <a:schemeClr val="bg1"/>
                </a:solidFill>
              </a:rPr>
              <a:pPr/>
              <a:t>9</a:t>
            </a:fld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18623</TotalTime>
  <Words>6529</Words>
  <Application>Microsoft Macintosh PowerPoint</Application>
  <PresentationFormat>On-screen Show (4:3)</PresentationFormat>
  <Paragraphs>1369</Paragraphs>
  <Slides>73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Ryan McCort</cp:lastModifiedBy>
  <cp:revision>459</cp:revision>
  <cp:lastPrinted>2013-12-22T20:07:52Z</cp:lastPrinted>
  <dcterms:created xsi:type="dcterms:W3CDTF">2011-11-04T03:21:55Z</dcterms:created>
  <dcterms:modified xsi:type="dcterms:W3CDTF">2013-12-23T18:37:27Z</dcterms:modified>
</cp:coreProperties>
</file>